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85" r:id="rId3"/>
    <p:sldId id="257" r:id="rId4"/>
    <p:sldId id="270" r:id="rId5"/>
    <p:sldId id="271" r:id="rId6"/>
    <p:sldId id="292" r:id="rId7"/>
    <p:sldId id="291" r:id="rId8"/>
    <p:sldId id="295" r:id="rId9"/>
    <p:sldId id="264" r:id="rId10"/>
    <p:sldId id="258" r:id="rId11"/>
    <p:sldId id="259" r:id="rId12"/>
    <p:sldId id="261" r:id="rId13"/>
    <p:sldId id="262" r:id="rId14"/>
    <p:sldId id="294" r:id="rId15"/>
    <p:sldId id="263" r:id="rId16"/>
    <p:sldId id="296" r:id="rId17"/>
    <p:sldId id="289" r:id="rId18"/>
    <p:sldId id="293" r:id="rId19"/>
    <p:sldId id="297" r:id="rId20"/>
    <p:sldId id="298" r:id="rId21"/>
    <p:sldId id="266" r:id="rId22"/>
    <p:sldId id="273" r:id="rId23"/>
    <p:sldId id="265" r:id="rId24"/>
    <p:sldId id="272" r:id="rId25"/>
    <p:sldId id="299" r:id="rId26"/>
    <p:sldId id="279" r:id="rId27"/>
    <p:sldId id="269" r:id="rId28"/>
    <p:sldId id="280" r:id="rId29"/>
    <p:sldId id="303" r:id="rId30"/>
    <p:sldId id="304" r:id="rId31"/>
    <p:sldId id="284" r:id="rId32"/>
    <p:sldId id="283" r:id="rId33"/>
    <p:sldId id="278" r:id="rId34"/>
    <p:sldId id="302" r:id="rId35"/>
    <p:sldId id="267" r:id="rId36"/>
    <p:sldId id="305" r:id="rId37"/>
    <p:sldId id="277" r:id="rId38"/>
    <p:sldId id="268" r:id="rId39"/>
    <p:sldId id="306" r:id="rId40"/>
    <p:sldId id="286" r:id="rId41"/>
    <p:sldId id="282" r:id="rId42"/>
    <p:sldId id="307" r:id="rId43"/>
    <p:sldId id="30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81902"/>
  </p:normalViewPr>
  <p:slideViewPr>
    <p:cSldViewPr snapToGrid="0" snapToObjects="1">
      <p:cViewPr varScale="1">
        <p:scale>
          <a:sx n="88" d="100"/>
          <a:sy n="88" d="100"/>
        </p:scale>
        <p:origin x="176"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82BAA-A507-2445-B108-1A61FDAC4FA7}" type="datetimeFigureOut">
              <a:rPr lang="en-US" smtClean="0"/>
              <a:t>4/27/21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EC982-FBF8-6047-A361-D32C8DDCABCF}" type="slidenum">
              <a:rPr lang="en-US" smtClean="0"/>
              <a:t>‹#›</a:t>
            </a:fld>
            <a:endParaRPr lang="en-US"/>
          </a:p>
        </p:txBody>
      </p:sp>
    </p:spTree>
    <p:extLst>
      <p:ext uri="{BB962C8B-B14F-4D97-AF65-F5344CB8AC3E}">
        <p14:creationId xmlns:p14="http://schemas.microsoft.com/office/powerpoint/2010/main" val="3471208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ALF_(charact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uptodate.com/contents/acute-liver-failure-in-adults-management-and-prognosis/abstract/11"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uptodate.com/contents/acute-liver-failure-in-adults-management-and-prognosis/abstract/1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ptodate.com/contents/acute-liver-failure-in-adults-management-and-prognosis/abstract/7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title character is </a:t>
            </a:r>
            <a:r>
              <a:rPr lang="en-US" sz="1200" b="0" i="0" u="none" strike="noStrike" kern="1200" dirty="0">
                <a:solidFill>
                  <a:schemeClr val="tx1"/>
                </a:solidFill>
                <a:effectLst/>
                <a:latin typeface="+mn-lt"/>
                <a:ea typeface="+mn-ea"/>
                <a:cs typeface="+mn-cs"/>
                <a:hlinkClick r:id="rId3" tooltip="ALF (character)"/>
              </a:rPr>
              <a:t>ALF</a:t>
            </a:r>
            <a:r>
              <a:rPr lang="en-US" sz="1200" b="0" i="0" kern="1200" dirty="0">
                <a:solidFill>
                  <a:schemeClr val="tx1"/>
                </a:solidFill>
                <a:effectLst/>
                <a:latin typeface="+mn-lt"/>
                <a:ea typeface="+mn-ea"/>
                <a:cs typeface="+mn-cs"/>
              </a:rPr>
              <a:t> (an acronym for "alien life form") who crash-lands in the garage of the suburban middle-class Tanner family.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ALF was kind of an idiot. Got in trouble for drinking on the show, and also for trying to turn a bathtub into a jacuzzi using electrical appliances – near miss of a </a:t>
            </a:r>
            <a:r>
              <a:rPr lang="en-US" sz="1200" b="0" i="0" kern="1200" dirty="0" err="1">
                <a:solidFill>
                  <a:schemeClr val="tx1"/>
                </a:solidFill>
                <a:effectLst/>
                <a:latin typeface="+mn-lt"/>
                <a:ea typeface="+mn-ea"/>
                <a:cs typeface="+mn-cs"/>
              </a:rPr>
              <a:t>kido</a:t>
            </a:r>
            <a:r>
              <a:rPr lang="en-US" sz="1200" b="0" i="0" kern="1200" dirty="0">
                <a:solidFill>
                  <a:schemeClr val="tx1"/>
                </a:solidFill>
                <a:effectLst/>
                <a:latin typeface="+mn-lt"/>
                <a:ea typeface="+mn-ea"/>
                <a:cs typeface="+mn-cs"/>
              </a:rPr>
              <a:t> electrocuting themselves. </a:t>
            </a:r>
            <a:endParaRPr lang="en-US" dirty="0"/>
          </a:p>
        </p:txBody>
      </p:sp>
      <p:sp>
        <p:nvSpPr>
          <p:cNvPr id="4" name="Slide Number Placeholder 3"/>
          <p:cNvSpPr>
            <a:spLocks noGrp="1"/>
          </p:cNvSpPr>
          <p:nvPr>
            <p:ph type="sldNum" sz="quarter" idx="5"/>
          </p:nvPr>
        </p:nvSpPr>
        <p:spPr/>
        <p:txBody>
          <a:bodyPr/>
          <a:lstStyle/>
          <a:p>
            <a:fld id="{0C3EC982-FBF8-6047-A361-D32C8DDCABCF}" type="slidenum">
              <a:rPr lang="en-US" smtClean="0"/>
              <a:t>1</a:t>
            </a:fld>
            <a:endParaRPr lang="en-US"/>
          </a:p>
        </p:txBody>
      </p:sp>
    </p:spTree>
    <p:extLst>
      <p:ext uri="{BB962C8B-B14F-4D97-AF65-F5344CB8AC3E}">
        <p14:creationId xmlns:p14="http://schemas.microsoft.com/office/powerpoint/2010/main" val="4082608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Viral hepatitis most common in developing countries (A, B, E). Also HSV</a:t>
            </a:r>
          </a:p>
          <a:p>
            <a:endParaRPr lang="en-US" dirty="0"/>
          </a:p>
          <a:p>
            <a:r>
              <a:rPr lang="en-US" dirty="0"/>
              <a:t>Amanita phalloides (and related species) mushroom poisoning, which causes acute liver failure, is rare in the USA, but occurs more frequently worldwide;’</a:t>
            </a:r>
          </a:p>
          <a:p>
            <a:endParaRPr lang="en-US" dirty="0"/>
          </a:p>
          <a:p>
            <a:r>
              <a:rPr lang="en-US" dirty="0"/>
              <a:t>Checkpoint inhibitor probably more common</a:t>
            </a:r>
          </a:p>
        </p:txBody>
      </p:sp>
      <p:sp>
        <p:nvSpPr>
          <p:cNvPr id="4" name="Slide Number Placeholder 3"/>
          <p:cNvSpPr>
            <a:spLocks noGrp="1"/>
          </p:cNvSpPr>
          <p:nvPr>
            <p:ph type="sldNum" sz="quarter" idx="5"/>
          </p:nvPr>
        </p:nvSpPr>
        <p:spPr/>
        <p:txBody>
          <a:bodyPr/>
          <a:lstStyle/>
          <a:p>
            <a:fld id="{0C3EC982-FBF8-6047-A361-D32C8DDCABCF}" type="slidenum">
              <a:rPr lang="en-US" smtClean="0"/>
              <a:t>14</a:t>
            </a:fld>
            <a:endParaRPr lang="en-US"/>
          </a:p>
        </p:txBody>
      </p:sp>
    </p:spTree>
    <p:extLst>
      <p:ext uri="{BB962C8B-B14F-4D97-AF65-F5344CB8AC3E}">
        <p14:creationId xmlns:p14="http://schemas.microsoft.com/office/powerpoint/2010/main" val="3406898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Pattern gives hints: </a:t>
            </a:r>
          </a:p>
          <a:p>
            <a:endParaRPr lang="en-US" dirty="0"/>
          </a:p>
          <a:p>
            <a:r>
              <a:rPr lang="en-US" dirty="0"/>
              <a:t>Young all across the board</a:t>
            </a:r>
          </a:p>
          <a:p>
            <a:endParaRPr lang="en-US" dirty="0"/>
          </a:p>
          <a:p>
            <a:r>
              <a:rPr lang="en-US" dirty="0"/>
              <a:t>Ischemia and hepatitis are very close – hyperacute</a:t>
            </a:r>
          </a:p>
          <a:p>
            <a:endParaRPr lang="en-US" dirty="0"/>
          </a:p>
          <a:p>
            <a:r>
              <a:rPr lang="en-US" dirty="0"/>
              <a:t>DDx for AST/ALT over 3000 and </a:t>
            </a:r>
            <a:r>
              <a:rPr lang="en-US" dirty="0" err="1"/>
              <a:t>bili</a:t>
            </a:r>
            <a:r>
              <a:rPr lang="en-US" dirty="0"/>
              <a:t> less than 5.0: acetaminophen, ischemia (congestion, hypovolemia, post-arrest), heat stroke, cocaine tox</a:t>
            </a:r>
          </a:p>
          <a:p>
            <a:endParaRPr lang="en-US" dirty="0"/>
          </a:p>
          <a:p>
            <a:endParaRPr lang="en-US" dirty="0"/>
          </a:p>
          <a:p>
            <a:r>
              <a:rPr lang="en-US" dirty="0"/>
              <a:t>DILI and Autoimmune on the other end of the spectrum</a:t>
            </a:r>
          </a:p>
          <a:p>
            <a:endParaRPr lang="en-US" dirty="0"/>
          </a:p>
          <a:p>
            <a:r>
              <a:rPr lang="en-US" dirty="0"/>
              <a:t>Fulminant Hepatic Failure from Hep B usually occurs from new infection (2/3s) or new immunomodulation</a:t>
            </a:r>
          </a:p>
          <a:p>
            <a:endParaRPr lang="en-US" dirty="0"/>
          </a:p>
        </p:txBody>
      </p:sp>
      <p:sp>
        <p:nvSpPr>
          <p:cNvPr id="4" name="Slide Number Placeholder 3"/>
          <p:cNvSpPr>
            <a:spLocks noGrp="1"/>
          </p:cNvSpPr>
          <p:nvPr>
            <p:ph type="sldNum" sz="quarter" idx="5"/>
          </p:nvPr>
        </p:nvSpPr>
        <p:spPr/>
        <p:txBody>
          <a:bodyPr/>
          <a:lstStyle/>
          <a:p>
            <a:fld id="{0C3EC982-FBF8-6047-A361-D32C8DDCABCF}" type="slidenum">
              <a:rPr lang="en-US" smtClean="0"/>
              <a:t>15</a:t>
            </a:fld>
            <a:endParaRPr lang="en-US"/>
          </a:p>
        </p:txBody>
      </p:sp>
    </p:spTree>
    <p:extLst>
      <p:ext uri="{BB962C8B-B14F-4D97-AF65-F5344CB8AC3E}">
        <p14:creationId xmlns:p14="http://schemas.microsoft.com/office/powerpoint/2010/main" val="3062788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EC982-FBF8-6047-A361-D32C8DDCABCF}" type="slidenum">
              <a:rPr lang="en-US" smtClean="0"/>
              <a:t>16</a:t>
            </a:fld>
            <a:endParaRPr lang="en-US"/>
          </a:p>
        </p:txBody>
      </p:sp>
    </p:spTree>
    <p:extLst>
      <p:ext uri="{BB962C8B-B14F-4D97-AF65-F5344CB8AC3E}">
        <p14:creationId xmlns:p14="http://schemas.microsoft.com/office/powerpoint/2010/main" val="169076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EC982-FBF8-6047-A361-D32C8DDCABCF}" type="slidenum">
              <a:rPr lang="en-US" smtClean="0"/>
              <a:t>17</a:t>
            </a:fld>
            <a:endParaRPr lang="en-US"/>
          </a:p>
        </p:txBody>
      </p:sp>
    </p:spTree>
    <p:extLst>
      <p:ext uri="{BB962C8B-B14F-4D97-AF65-F5344CB8AC3E}">
        <p14:creationId xmlns:p14="http://schemas.microsoft.com/office/powerpoint/2010/main" val="2390772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testing needed? If massive APAP ingestion is reported, no need for testing – per Lancet</a:t>
            </a:r>
          </a:p>
        </p:txBody>
      </p:sp>
      <p:sp>
        <p:nvSpPr>
          <p:cNvPr id="4" name="Slide Number Placeholder 3"/>
          <p:cNvSpPr>
            <a:spLocks noGrp="1"/>
          </p:cNvSpPr>
          <p:nvPr>
            <p:ph type="sldNum" sz="quarter" idx="5"/>
          </p:nvPr>
        </p:nvSpPr>
        <p:spPr/>
        <p:txBody>
          <a:bodyPr/>
          <a:lstStyle/>
          <a:p>
            <a:fld id="{0C3EC982-FBF8-6047-A361-D32C8DDCABCF}" type="slidenum">
              <a:rPr lang="en-US" smtClean="0"/>
              <a:t>18</a:t>
            </a:fld>
            <a:endParaRPr lang="en-US"/>
          </a:p>
        </p:txBody>
      </p:sp>
    </p:spTree>
    <p:extLst>
      <p:ext uri="{BB962C8B-B14F-4D97-AF65-F5344CB8AC3E}">
        <p14:creationId xmlns:p14="http://schemas.microsoft.com/office/powerpoint/2010/main" val="153971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EC982-FBF8-6047-A361-D32C8DDCABCF}" type="slidenum">
              <a:rPr lang="en-US" smtClean="0"/>
              <a:t>20</a:t>
            </a:fld>
            <a:endParaRPr lang="en-US"/>
          </a:p>
        </p:txBody>
      </p:sp>
    </p:spTree>
    <p:extLst>
      <p:ext uri="{BB962C8B-B14F-4D97-AF65-F5344CB8AC3E}">
        <p14:creationId xmlns:p14="http://schemas.microsoft.com/office/powerpoint/2010/main" val="1319604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EC982-FBF8-6047-A361-D32C8DDCABCF}" type="slidenum">
              <a:rPr lang="en-US" smtClean="0"/>
              <a:t>21</a:t>
            </a:fld>
            <a:endParaRPr lang="en-US"/>
          </a:p>
        </p:txBody>
      </p:sp>
    </p:spTree>
    <p:extLst>
      <p:ext uri="{BB962C8B-B14F-4D97-AF65-F5344CB8AC3E}">
        <p14:creationId xmlns:p14="http://schemas.microsoft.com/office/powerpoint/2010/main" val="2521477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a:p>
            <a:r>
              <a:rPr lang="en-US" dirty="0"/>
              <a:t>--suggested, but not definitively diagnosed, by the presence of </a:t>
            </a:r>
            <a:r>
              <a:rPr lang="en-US" dirty="0" err="1"/>
              <a:t>hyperglobulinaemia</a:t>
            </a:r>
            <a:r>
              <a:rPr lang="en-US" dirty="0"/>
              <a:t>, antinuclear antibodies, or anti-</a:t>
            </a:r>
            <a:r>
              <a:rPr lang="en-US" dirty="0" err="1"/>
              <a:t>smoothmuscle</a:t>
            </a:r>
            <a:r>
              <a:rPr lang="en-US" dirty="0"/>
              <a:t> antibodies, or any combination of these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a:p>
            <a:endParaRPr lang="en-US" dirty="0"/>
          </a:p>
          <a:p>
            <a:r>
              <a:rPr lang="en-US" dirty="0"/>
              <a:t>A smartphone application for clinicians who treat acute liver failure is now available and includes a diagnostic and daily checklist to remind clinicians to review routine diagnostic and therapeutic measures.54</a:t>
            </a:r>
          </a:p>
        </p:txBody>
      </p:sp>
      <p:sp>
        <p:nvSpPr>
          <p:cNvPr id="4" name="Slide Number Placeholder 3"/>
          <p:cNvSpPr>
            <a:spLocks noGrp="1"/>
          </p:cNvSpPr>
          <p:nvPr>
            <p:ph type="sldNum" sz="quarter" idx="5"/>
          </p:nvPr>
        </p:nvSpPr>
        <p:spPr/>
        <p:txBody>
          <a:bodyPr/>
          <a:lstStyle/>
          <a:p>
            <a:fld id="{0C3EC982-FBF8-6047-A361-D32C8DDCABCF}" type="slidenum">
              <a:rPr lang="en-US" smtClean="0"/>
              <a:t>23</a:t>
            </a:fld>
            <a:endParaRPr lang="en-US"/>
          </a:p>
        </p:txBody>
      </p:sp>
    </p:spTree>
    <p:extLst>
      <p:ext uri="{BB962C8B-B14F-4D97-AF65-F5344CB8AC3E}">
        <p14:creationId xmlns:p14="http://schemas.microsoft.com/office/powerpoint/2010/main" val="2158522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 ] 112 </a:t>
            </a:r>
            <a:r>
              <a:rPr lang="en-US" dirty="0" err="1"/>
              <a:t>Stravitz</a:t>
            </a:r>
            <a:r>
              <a:rPr lang="en-US" dirty="0"/>
              <a:t> RT, Ellerbe C, </a:t>
            </a:r>
            <a:r>
              <a:rPr lang="en-US" dirty="0" err="1"/>
              <a:t>Durkalski</a:t>
            </a:r>
            <a:r>
              <a:rPr lang="en-US" dirty="0"/>
              <a:t> V, et al. Bleeding complications in acute liver failure. Hepatology 2018; 67: 1931–42.</a:t>
            </a:r>
          </a:p>
        </p:txBody>
      </p:sp>
      <p:sp>
        <p:nvSpPr>
          <p:cNvPr id="4" name="Slide Number Placeholder 3"/>
          <p:cNvSpPr>
            <a:spLocks noGrp="1"/>
          </p:cNvSpPr>
          <p:nvPr>
            <p:ph type="sldNum" sz="quarter" idx="5"/>
          </p:nvPr>
        </p:nvSpPr>
        <p:spPr/>
        <p:txBody>
          <a:bodyPr/>
          <a:lstStyle/>
          <a:p>
            <a:fld id="{0C3EC982-FBF8-6047-A361-D32C8DDCABCF}" type="slidenum">
              <a:rPr lang="en-US" smtClean="0"/>
              <a:t>24</a:t>
            </a:fld>
            <a:endParaRPr lang="en-US"/>
          </a:p>
        </p:txBody>
      </p:sp>
    </p:spTree>
    <p:extLst>
      <p:ext uri="{BB962C8B-B14F-4D97-AF65-F5344CB8AC3E}">
        <p14:creationId xmlns:p14="http://schemas.microsoft.com/office/powerpoint/2010/main" val="750873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EC982-FBF8-6047-A361-D32C8DDCABCF}" type="slidenum">
              <a:rPr lang="en-US" smtClean="0"/>
              <a:t>25</a:t>
            </a:fld>
            <a:endParaRPr lang="en-US"/>
          </a:p>
        </p:txBody>
      </p:sp>
    </p:spTree>
    <p:extLst>
      <p:ext uri="{BB962C8B-B14F-4D97-AF65-F5344CB8AC3E}">
        <p14:creationId xmlns:p14="http://schemas.microsoft.com/office/powerpoint/2010/main" val="209881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EC982-FBF8-6047-A361-D32C8DDCABCF}" type="slidenum">
              <a:rPr lang="en-US" smtClean="0"/>
              <a:t>2</a:t>
            </a:fld>
            <a:endParaRPr lang="en-US"/>
          </a:p>
        </p:txBody>
      </p:sp>
    </p:spTree>
    <p:extLst>
      <p:ext uri="{BB962C8B-B14F-4D97-AF65-F5344CB8AC3E}">
        <p14:creationId xmlns:p14="http://schemas.microsoft.com/office/powerpoint/2010/main" val="253054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WHC – West Haven Criteria</a:t>
            </a:r>
          </a:p>
        </p:txBody>
      </p:sp>
      <p:sp>
        <p:nvSpPr>
          <p:cNvPr id="4" name="Slide Number Placeholder 3"/>
          <p:cNvSpPr>
            <a:spLocks noGrp="1"/>
          </p:cNvSpPr>
          <p:nvPr>
            <p:ph type="sldNum" sz="quarter" idx="5"/>
          </p:nvPr>
        </p:nvSpPr>
        <p:spPr/>
        <p:txBody>
          <a:bodyPr/>
          <a:lstStyle/>
          <a:p>
            <a:fld id="{0C3EC982-FBF8-6047-A361-D32C8DDCABCF}" type="slidenum">
              <a:rPr lang="en-US" smtClean="0"/>
              <a:t>27</a:t>
            </a:fld>
            <a:endParaRPr lang="en-US"/>
          </a:p>
        </p:txBody>
      </p:sp>
    </p:spTree>
    <p:extLst>
      <p:ext uri="{BB962C8B-B14F-4D97-AF65-F5344CB8AC3E}">
        <p14:creationId xmlns:p14="http://schemas.microsoft.com/office/powerpoint/2010/main" val="2060478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EC982-FBF8-6047-A361-D32C8DDCABCF}" type="slidenum">
              <a:rPr lang="en-US" smtClean="0"/>
              <a:t>28</a:t>
            </a:fld>
            <a:endParaRPr lang="en-US"/>
          </a:p>
        </p:txBody>
      </p:sp>
    </p:spTree>
    <p:extLst>
      <p:ext uri="{BB962C8B-B14F-4D97-AF65-F5344CB8AC3E}">
        <p14:creationId xmlns:p14="http://schemas.microsoft.com/office/powerpoint/2010/main" val="2276426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Ornithine is an exploratory med for lower levels – not yet studied sufficiently for use though</a:t>
            </a:r>
          </a:p>
        </p:txBody>
      </p:sp>
      <p:sp>
        <p:nvSpPr>
          <p:cNvPr id="4" name="Slide Number Placeholder 3"/>
          <p:cNvSpPr>
            <a:spLocks noGrp="1"/>
          </p:cNvSpPr>
          <p:nvPr>
            <p:ph type="sldNum" sz="quarter" idx="5"/>
          </p:nvPr>
        </p:nvSpPr>
        <p:spPr/>
        <p:txBody>
          <a:bodyPr/>
          <a:lstStyle/>
          <a:p>
            <a:fld id="{0C3EC982-FBF8-6047-A361-D32C8DDCABCF}" type="slidenum">
              <a:rPr lang="en-US" smtClean="0"/>
              <a:t>29</a:t>
            </a:fld>
            <a:endParaRPr lang="en-US"/>
          </a:p>
        </p:txBody>
      </p:sp>
    </p:spTree>
    <p:extLst>
      <p:ext uri="{BB962C8B-B14F-4D97-AF65-F5344CB8AC3E}">
        <p14:creationId xmlns:p14="http://schemas.microsoft.com/office/powerpoint/2010/main" val="1198133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decision to insert a monitor for intracranial pressure is </a:t>
            </a:r>
            <a:r>
              <a:rPr lang="en-US" dirty="0" err="1"/>
              <a:t>centre</a:t>
            </a:r>
            <a:r>
              <a:rPr lang="en-US" dirty="0"/>
              <a:t>-dependent and controversial. Although retrospective studies90–92 have repeatedly shown that patients with intracranial pressure monitors receive more interventions to lower intracranial pressure than do patients without these monitors, none have suggested improvement in outcome and the use of these monitors appears to be declining.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patients with an elevated ICP, the goals of therapy are to reduce the ICP to below 20 to 25 mmHg and to maintain cerebral perfusion pressure above 50 to 60 mmHg”</a:t>
            </a:r>
          </a:p>
          <a:p>
            <a:endParaRPr lang="en-US" dirty="0"/>
          </a:p>
        </p:txBody>
      </p:sp>
      <p:sp>
        <p:nvSpPr>
          <p:cNvPr id="4" name="Slide Number Placeholder 3"/>
          <p:cNvSpPr>
            <a:spLocks noGrp="1"/>
          </p:cNvSpPr>
          <p:nvPr>
            <p:ph type="sldNum" sz="quarter" idx="5"/>
          </p:nvPr>
        </p:nvSpPr>
        <p:spPr/>
        <p:txBody>
          <a:bodyPr/>
          <a:lstStyle/>
          <a:p>
            <a:fld id="{0C3EC982-FBF8-6047-A361-D32C8DDCABCF}" type="slidenum">
              <a:rPr lang="en-US" smtClean="0"/>
              <a:t>30</a:t>
            </a:fld>
            <a:endParaRPr lang="en-US"/>
          </a:p>
        </p:txBody>
      </p:sp>
    </p:spTree>
    <p:extLst>
      <p:ext uri="{BB962C8B-B14F-4D97-AF65-F5344CB8AC3E}">
        <p14:creationId xmlns:p14="http://schemas.microsoft.com/office/powerpoint/2010/main" val="71395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a:t>
            </a:r>
            <a:r>
              <a:rPr lang="en-US" dirty="0" err="1"/>
              <a:t>Blei</a:t>
            </a:r>
            <a:r>
              <a:rPr lang="en-US" dirty="0"/>
              <a:t> AT, </a:t>
            </a:r>
            <a:r>
              <a:rPr lang="en-US" dirty="0" err="1"/>
              <a:t>Olafsson</a:t>
            </a:r>
            <a:r>
              <a:rPr lang="en-US" dirty="0"/>
              <a:t> S, Webster S, Levy R. Complications of intracranial pressure monitoring in fulminant hepatic failure. Lancet 1993; 341: 157–58.</a:t>
            </a:r>
          </a:p>
          <a:p>
            <a:endParaRPr lang="en-US" dirty="0"/>
          </a:p>
          <a:p>
            <a:r>
              <a:rPr lang="en-US" dirty="0"/>
              <a:t>91 Vaquero J, Fontana RJ, Larson AM, et al. Complications and use of intracranial pressure monitoring in patients with acute liver failure and severe encephalopathy. Liver </a:t>
            </a:r>
            <a:r>
              <a:rPr lang="en-US" dirty="0" err="1"/>
              <a:t>Transpl</a:t>
            </a:r>
            <a:r>
              <a:rPr lang="en-US" dirty="0"/>
              <a:t> 2005; 11: 1581–89.</a:t>
            </a:r>
          </a:p>
          <a:p>
            <a:endParaRPr lang="en-US" dirty="0"/>
          </a:p>
          <a:p>
            <a:r>
              <a:rPr lang="en-US" dirty="0"/>
              <a:t>92 </a:t>
            </a:r>
            <a:r>
              <a:rPr lang="en-US" dirty="0" err="1"/>
              <a:t>Karvellas</a:t>
            </a:r>
            <a:r>
              <a:rPr lang="en-US" dirty="0"/>
              <a:t> CJ, Fix OK, </a:t>
            </a:r>
            <a:r>
              <a:rPr lang="en-US" dirty="0" err="1"/>
              <a:t>Battenhouse</a:t>
            </a:r>
            <a:r>
              <a:rPr lang="en-US" dirty="0"/>
              <a:t> H, </a:t>
            </a:r>
            <a:r>
              <a:rPr lang="en-US" dirty="0" err="1"/>
              <a:t>Durkalski</a:t>
            </a:r>
            <a:r>
              <a:rPr lang="en-US" dirty="0"/>
              <a:t> V, Sanders C, Lee WM. Outcomes and complications of intracranial pressure monitoring in acute liver failure: a retrospective cohort study. Crit Care Med 2014; 42: 1157–67</a:t>
            </a:r>
          </a:p>
          <a:p>
            <a:endParaRPr lang="en-US" dirty="0"/>
          </a:p>
          <a:p>
            <a:r>
              <a:rPr lang="en-US" dirty="0"/>
              <a:t>93 </a:t>
            </a:r>
            <a:r>
              <a:rPr lang="en-US" dirty="0" err="1"/>
              <a:t>Lidofsky</a:t>
            </a:r>
            <a:r>
              <a:rPr lang="en-US" dirty="0"/>
              <a:t> SD, Bass NM, Prager MC, et al. Intracranial pressure monitoring and liver transplantation for fulminant hepatic failure. Hepatology 1992; 16: 1–7</a:t>
            </a:r>
          </a:p>
        </p:txBody>
      </p:sp>
      <p:sp>
        <p:nvSpPr>
          <p:cNvPr id="4" name="Slide Number Placeholder 3"/>
          <p:cNvSpPr>
            <a:spLocks noGrp="1"/>
          </p:cNvSpPr>
          <p:nvPr>
            <p:ph type="sldNum" sz="quarter" idx="5"/>
          </p:nvPr>
        </p:nvSpPr>
        <p:spPr/>
        <p:txBody>
          <a:bodyPr/>
          <a:lstStyle/>
          <a:p>
            <a:fld id="{0C3EC982-FBF8-6047-A361-D32C8DDCABCF}" type="slidenum">
              <a:rPr lang="en-US" smtClean="0"/>
              <a:t>31</a:t>
            </a:fld>
            <a:endParaRPr lang="en-US"/>
          </a:p>
        </p:txBody>
      </p:sp>
    </p:spTree>
    <p:extLst>
      <p:ext uri="{BB962C8B-B14F-4D97-AF65-F5344CB8AC3E}">
        <p14:creationId xmlns:p14="http://schemas.microsoft.com/office/powerpoint/2010/main" val="4146821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C3EC982-FBF8-6047-A361-D32C8DDCABCF}" type="slidenum">
              <a:rPr lang="en-US" smtClean="0"/>
              <a:t>32</a:t>
            </a:fld>
            <a:endParaRPr lang="en-US"/>
          </a:p>
        </p:txBody>
      </p:sp>
    </p:spTree>
    <p:extLst>
      <p:ext uri="{BB962C8B-B14F-4D97-AF65-F5344CB8AC3E}">
        <p14:creationId xmlns:p14="http://schemas.microsoft.com/office/powerpoint/2010/main" val="3078139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C3EC982-FBF8-6047-A361-D32C8DDCABCF}" type="slidenum">
              <a:rPr lang="en-US" smtClean="0"/>
              <a:t>33</a:t>
            </a:fld>
            <a:endParaRPr lang="en-US"/>
          </a:p>
        </p:txBody>
      </p:sp>
    </p:spTree>
    <p:extLst>
      <p:ext uri="{BB962C8B-B14F-4D97-AF65-F5344CB8AC3E}">
        <p14:creationId xmlns:p14="http://schemas.microsoft.com/office/powerpoint/2010/main" val="2177251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C3EC982-FBF8-6047-A361-D32C8DDCABCF}" type="slidenum">
              <a:rPr lang="en-US" smtClean="0"/>
              <a:t>34</a:t>
            </a:fld>
            <a:endParaRPr lang="en-US"/>
          </a:p>
        </p:txBody>
      </p:sp>
    </p:spTree>
    <p:extLst>
      <p:ext uri="{BB962C8B-B14F-4D97-AF65-F5344CB8AC3E}">
        <p14:creationId xmlns:p14="http://schemas.microsoft.com/office/powerpoint/2010/main" val="3848718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“Furthermore, although effective therapies are available for both autoimmune hepatitis and Wilson disease, the potential benefit stems from altering the longer term course of disease.”</a:t>
            </a:r>
          </a:p>
          <a:p>
            <a:r>
              <a:rPr lang="en-US" dirty="0"/>
              <a:t>“</a:t>
            </a:r>
          </a:p>
          <a:p>
            <a:endParaRPr lang="en-US" dirty="0"/>
          </a:p>
          <a:p>
            <a:r>
              <a:rPr lang="en-US" dirty="0"/>
              <a:t>“Even in acute liver failure caused by autoimmune hepatitis, corticosteroids have not been convincingly shown to improve outcome.63 A trial of corticosteroids should be administered to patients with low-grade (grade 1 or 2) hepatic encephalopathy due to autoimmune hepatitis, and only for a finite period of time (around 1 week) to avoid increasing the risk of </a:t>
            </a:r>
            <a:r>
              <a:rPr lang="en-US" dirty="0" err="1"/>
              <a:t>peritransplantation</a:t>
            </a:r>
            <a:r>
              <a:rPr lang="en-US" dirty="0"/>
              <a:t> infection.64”</a:t>
            </a:r>
          </a:p>
        </p:txBody>
      </p:sp>
      <p:sp>
        <p:nvSpPr>
          <p:cNvPr id="4" name="Slide Number Placeholder 3"/>
          <p:cNvSpPr>
            <a:spLocks noGrp="1"/>
          </p:cNvSpPr>
          <p:nvPr>
            <p:ph type="sldNum" sz="quarter" idx="5"/>
          </p:nvPr>
        </p:nvSpPr>
        <p:spPr/>
        <p:txBody>
          <a:bodyPr/>
          <a:lstStyle/>
          <a:p>
            <a:fld id="{0C3EC982-FBF8-6047-A361-D32C8DDCABCF}" type="slidenum">
              <a:rPr lang="en-US" smtClean="0"/>
              <a:t>35</a:t>
            </a:fld>
            <a:endParaRPr lang="en-US"/>
          </a:p>
        </p:txBody>
      </p:sp>
    </p:spTree>
    <p:extLst>
      <p:ext uri="{BB962C8B-B14F-4D97-AF65-F5344CB8AC3E}">
        <p14:creationId xmlns:p14="http://schemas.microsoft.com/office/powerpoint/2010/main" val="1199067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69 </a:t>
            </a:r>
            <a:r>
              <a:rPr lang="en-US" dirty="0" err="1"/>
              <a:t>Darweesh</a:t>
            </a:r>
            <a:r>
              <a:rPr lang="en-US" dirty="0"/>
              <a:t> SK, Ibrahim MF, El-</a:t>
            </a:r>
            <a:r>
              <a:rPr lang="en-US" dirty="0" err="1"/>
              <a:t>Tahawy</a:t>
            </a:r>
            <a:r>
              <a:rPr lang="en-US" dirty="0"/>
              <a:t> MA. Effect of N-acetylcysteine on mortality and liver transplantation rate in non-acetaminophen-induced acute liver failure: a multicenter study. Clin Drug </a:t>
            </a:r>
            <a:r>
              <a:rPr lang="en-US" dirty="0" err="1"/>
              <a:t>Investig</a:t>
            </a:r>
            <a:r>
              <a:rPr lang="en-US" dirty="0"/>
              <a:t> 2017; 37: 473–82.</a:t>
            </a:r>
          </a:p>
          <a:p>
            <a:endParaRPr lang="en-US" dirty="0"/>
          </a:p>
          <a:p>
            <a:r>
              <a:rPr lang="en-US" dirty="0"/>
              <a:t>[ ] Nabi T, Nabi S, Rafiq N, Shah A. Role of N-acetylcysteine treatment in non-acetaminophen-induced acute liver failure: a prospective study. Saudi J Gastroenterol 2017; 23: 169–75.</a:t>
            </a:r>
          </a:p>
          <a:p>
            <a:endParaRPr lang="en-US" dirty="0"/>
          </a:p>
          <a:p>
            <a:r>
              <a:rPr lang="en-US" dirty="0"/>
              <a:t>[  ] 71 Mumtaz K, Azam Z, Hamid S, et al. Role of N-acetylcysteine in adults with non-acetaminophen-induced acute liver failure in a center without the facility of liver transplantation. Hepatol Int 2009; 3: 563–70.</a:t>
            </a:r>
          </a:p>
          <a:p>
            <a:endParaRPr lang="en-US" dirty="0"/>
          </a:p>
          <a:p>
            <a:r>
              <a:rPr lang="en-US" dirty="0"/>
              <a:t>[ x] 72 Lee WM, </a:t>
            </a:r>
            <a:r>
              <a:rPr lang="en-US" dirty="0" err="1"/>
              <a:t>Hynan</a:t>
            </a:r>
            <a:r>
              <a:rPr lang="en-US" dirty="0"/>
              <a:t> LS, </a:t>
            </a:r>
            <a:r>
              <a:rPr lang="en-US" dirty="0" err="1"/>
              <a:t>Rossaro</a:t>
            </a:r>
            <a:r>
              <a:rPr lang="en-US" dirty="0"/>
              <a:t> L, et al. Intravenous N-acetylcysteine improves transplant-free survival in early stage non-acetaminophen acute liver failure. Gastroenterology 2009; 137: 856–64.</a:t>
            </a:r>
          </a:p>
          <a:p>
            <a:endParaRPr lang="en-US" dirty="0"/>
          </a:p>
        </p:txBody>
      </p:sp>
      <p:sp>
        <p:nvSpPr>
          <p:cNvPr id="4" name="Slide Number Placeholder 3"/>
          <p:cNvSpPr>
            <a:spLocks noGrp="1"/>
          </p:cNvSpPr>
          <p:nvPr>
            <p:ph type="sldNum" sz="quarter" idx="5"/>
          </p:nvPr>
        </p:nvSpPr>
        <p:spPr/>
        <p:txBody>
          <a:bodyPr/>
          <a:lstStyle/>
          <a:p>
            <a:fld id="{0C3EC982-FBF8-6047-A361-D32C8DDCABCF}" type="slidenum">
              <a:rPr lang="en-US" smtClean="0"/>
              <a:t>36</a:t>
            </a:fld>
            <a:endParaRPr lang="en-US"/>
          </a:p>
        </p:txBody>
      </p:sp>
    </p:spTree>
    <p:extLst>
      <p:ext uri="{BB962C8B-B14F-4D97-AF65-F5344CB8AC3E}">
        <p14:creationId xmlns:p14="http://schemas.microsoft.com/office/powerpoint/2010/main" val="4136912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Liver</a:t>
            </a:r>
          </a:p>
          <a:p>
            <a:endParaRPr lang="en-US" dirty="0"/>
          </a:p>
          <a:p>
            <a:r>
              <a:rPr lang="en-US" dirty="0"/>
              <a:t>(Brain not really, but we can shut it off for a while by inducing coma)</a:t>
            </a:r>
          </a:p>
        </p:txBody>
      </p:sp>
      <p:sp>
        <p:nvSpPr>
          <p:cNvPr id="4" name="Slide Number Placeholder 3"/>
          <p:cNvSpPr>
            <a:spLocks noGrp="1"/>
          </p:cNvSpPr>
          <p:nvPr>
            <p:ph type="sldNum" sz="quarter" idx="5"/>
          </p:nvPr>
        </p:nvSpPr>
        <p:spPr/>
        <p:txBody>
          <a:bodyPr/>
          <a:lstStyle/>
          <a:p>
            <a:fld id="{0C3EC982-FBF8-6047-A361-D32C8DDCABCF}" type="slidenum">
              <a:rPr lang="en-US" smtClean="0"/>
              <a:t>3</a:t>
            </a:fld>
            <a:endParaRPr lang="en-US"/>
          </a:p>
        </p:txBody>
      </p:sp>
    </p:spTree>
    <p:extLst>
      <p:ext uri="{BB962C8B-B14F-4D97-AF65-F5344CB8AC3E}">
        <p14:creationId xmlns:p14="http://schemas.microsoft.com/office/powerpoint/2010/main" val="2229643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118 Koch DG, Tillman H, </a:t>
            </a:r>
            <a:r>
              <a:rPr lang="en-US" dirty="0" err="1"/>
              <a:t>Durkalski</a:t>
            </a:r>
            <a:r>
              <a:rPr lang="en-US" dirty="0"/>
              <a:t> V, Lee WM, Reuben A. Development of a model to predict transplant-free survival of patients with acute liver failure. Clin Gastroenterol Hepatol 2016; 14: 1199–206.</a:t>
            </a:r>
          </a:p>
        </p:txBody>
      </p:sp>
      <p:sp>
        <p:nvSpPr>
          <p:cNvPr id="4" name="Slide Number Placeholder 3"/>
          <p:cNvSpPr>
            <a:spLocks noGrp="1"/>
          </p:cNvSpPr>
          <p:nvPr>
            <p:ph type="sldNum" sz="quarter" idx="5"/>
          </p:nvPr>
        </p:nvSpPr>
        <p:spPr/>
        <p:txBody>
          <a:bodyPr/>
          <a:lstStyle/>
          <a:p>
            <a:fld id="{0C3EC982-FBF8-6047-A361-D32C8DDCABCF}" type="slidenum">
              <a:rPr lang="en-US" smtClean="0"/>
              <a:t>37</a:t>
            </a:fld>
            <a:endParaRPr lang="en-US"/>
          </a:p>
        </p:txBody>
      </p:sp>
    </p:spTree>
    <p:extLst>
      <p:ext uri="{BB962C8B-B14F-4D97-AF65-F5344CB8AC3E}">
        <p14:creationId xmlns:p14="http://schemas.microsoft.com/office/powerpoint/2010/main" val="3403726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EC982-FBF8-6047-A361-D32C8DDCABCF}" type="slidenum">
              <a:rPr lang="en-US" smtClean="0"/>
              <a:t>38</a:t>
            </a:fld>
            <a:endParaRPr lang="en-US"/>
          </a:p>
        </p:txBody>
      </p:sp>
    </p:spTree>
    <p:extLst>
      <p:ext uri="{BB962C8B-B14F-4D97-AF65-F5344CB8AC3E}">
        <p14:creationId xmlns:p14="http://schemas.microsoft.com/office/powerpoint/2010/main" val="2003145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 HE but better etiology = better than less HE but bad etiology</a:t>
            </a:r>
          </a:p>
        </p:txBody>
      </p:sp>
      <p:sp>
        <p:nvSpPr>
          <p:cNvPr id="4" name="Slide Number Placeholder 3"/>
          <p:cNvSpPr>
            <a:spLocks noGrp="1"/>
          </p:cNvSpPr>
          <p:nvPr>
            <p:ph type="sldNum" sz="quarter" idx="5"/>
          </p:nvPr>
        </p:nvSpPr>
        <p:spPr/>
        <p:txBody>
          <a:bodyPr/>
          <a:lstStyle/>
          <a:p>
            <a:fld id="{0C3EC982-FBF8-6047-A361-D32C8DDCABCF}" type="slidenum">
              <a:rPr lang="en-US" smtClean="0"/>
              <a:t>39</a:t>
            </a:fld>
            <a:endParaRPr lang="en-US"/>
          </a:p>
        </p:txBody>
      </p:sp>
    </p:spTree>
    <p:extLst>
      <p:ext uri="{BB962C8B-B14F-4D97-AF65-F5344CB8AC3E}">
        <p14:creationId xmlns:p14="http://schemas.microsoft.com/office/powerpoint/2010/main" val="2511875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mortality on the liver transplant list</a:t>
            </a:r>
          </a:p>
        </p:txBody>
      </p:sp>
      <p:sp>
        <p:nvSpPr>
          <p:cNvPr id="4" name="Slide Number Placeholder 3"/>
          <p:cNvSpPr>
            <a:spLocks noGrp="1"/>
          </p:cNvSpPr>
          <p:nvPr>
            <p:ph type="sldNum" sz="quarter" idx="5"/>
          </p:nvPr>
        </p:nvSpPr>
        <p:spPr/>
        <p:txBody>
          <a:bodyPr/>
          <a:lstStyle/>
          <a:p>
            <a:fld id="{0C3EC982-FBF8-6047-A361-D32C8DDCABCF}" type="slidenum">
              <a:rPr lang="en-US" smtClean="0"/>
              <a:t>40</a:t>
            </a:fld>
            <a:endParaRPr lang="en-US"/>
          </a:p>
        </p:txBody>
      </p:sp>
    </p:spTree>
    <p:extLst>
      <p:ext uri="{BB962C8B-B14F-4D97-AF65-F5344CB8AC3E}">
        <p14:creationId xmlns:p14="http://schemas.microsoft.com/office/powerpoint/2010/main" val="816095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EC982-FBF8-6047-A361-D32C8DDCABCF}" type="slidenum">
              <a:rPr lang="en-US" smtClean="0"/>
              <a:t>42</a:t>
            </a:fld>
            <a:endParaRPr lang="en-US"/>
          </a:p>
        </p:txBody>
      </p:sp>
    </p:spTree>
    <p:extLst>
      <p:ext uri="{BB962C8B-B14F-4D97-AF65-F5344CB8AC3E}">
        <p14:creationId xmlns:p14="http://schemas.microsoft.com/office/powerpoint/2010/main" val="2590591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“Prophylactic administration of fresh frozen plasma is not recommended since it has not been shown to influence mortality in a small randomized trial [</a:t>
            </a:r>
            <a:r>
              <a:rPr lang="en-US" u="sng" dirty="0">
                <a:hlinkClick r:id="rId3"/>
              </a:rPr>
              <a:t>11</a:t>
            </a:r>
            <a:r>
              <a:rPr lang="en-US" dirty="0"/>
              <a:t>], can interfere with assessments of liver function, and may lead to fluid overload [</a:t>
            </a:r>
            <a:r>
              <a:rPr lang="en-US" u="sng" dirty="0">
                <a:hlinkClick r:id="rId4"/>
              </a:rPr>
              <a:t>12</a:t>
            </a:r>
            <a:r>
              <a:rPr lang="en-US" dirty="0"/>
              <a:t>].”</a:t>
            </a:r>
          </a:p>
          <a:p>
            <a:r>
              <a:rPr lang="en-US" dirty="0"/>
              <a:t>Up to date</a:t>
            </a:r>
          </a:p>
        </p:txBody>
      </p:sp>
      <p:sp>
        <p:nvSpPr>
          <p:cNvPr id="4" name="Slide Number Placeholder 3"/>
          <p:cNvSpPr>
            <a:spLocks noGrp="1"/>
          </p:cNvSpPr>
          <p:nvPr>
            <p:ph type="sldNum" sz="quarter" idx="5"/>
          </p:nvPr>
        </p:nvSpPr>
        <p:spPr/>
        <p:txBody>
          <a:bodyPr/>
          <a:lstStyle/>
          <a:p>
            <a:fld id="{0C3EC982-FBF8-6047-A361-D32C8DDCABCF}" type="slidenum">
              <a:rPr lang="en-US" smtClean="0"/>
              <a:t>43</a:t>
            </a:fld>
            <a:endParaRPr lang="en-US"/>
          </a:p>
        </p:txBody>
      </p:sp>
    </p:spTree>
    <p:extLst>
      <p:ext uri="{BB962C8B-B14F-4D97-AF65-F5344CB8AC3E}">
        <p14:creationId xmlns:p14="http://schemas.microsoft.com/office/powerpoint/2010/main" val="2471427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www.thelancet.com</a:t>
            </a:r>
            <a:r>
              <a:rPr lang="en-US" dirty="0"/>
              <a:t>/journals/lancet/article/PIIS0140-6736(68)90691-0/</a:t>
            </a:r>
            <a:r>
              <a:rPr lang="en-US" dirty="0" err="1"/>
              <a:t>fulltext#articleInformation</a:t>
            </a:r>
            <a:endParaRPr lang="en-US" dirty="0"/>
          </a:p>
        </p:txBody>
      </p:sp>
      <p:sp>
        <p:nvSpPr>
          <p:cNvPr id="4" name="Slide Number Placeholder 3"/>
          <p:cNvSpPr>
            <a:spLocks noGrp="1"/>
          </p:cNvSpPr>
          <p:nvPr>
            <p:ph type="sldNum" sz="quarter" idx="5"/>
          </p:nvPr>
        </p:nvSpPr>
        <p:spPr/>
        <p:txBody>
          <a:bodyPr/>
          <a:lstStyle/>
          <a:p>
            <a:fld id="{0C3EC982-FBF8-6047-A361-D32C8DDCABCF}" type="slidenum">
              <a:rPr lang="en-US" smtClean="0"/>
              <a:t>4</a:t>
            </a:fld>
            <a:endParaRPr lang="en-US"/>
          </a:p>
        </p:txBody>
      </p:sp>
    </p:spTree>
    <p:extLst>
      <p:ext uri="{BB962C8B-B14F-4D97-AF65-F5344CB8AC3E}">
        <p14:creationId xmlns:p14="http://schemas.microsoft.com/office/powerpoint/2010/main" val="71158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Lactulose/</a:t>
            </a:r>
            <a:r>
              <a:rPr lang="en-US" dirty="0" err="1"/>
              <a:t>Rifaxamin</a:t>
            </a:r>
            <a:r>
              <a:rPr lang="en-US" dirty="0"/>
              <a:t> (for chronic), antibiotics, and most importantly, liver transplantation replaced the need for this ridiculousness</a:t>
            </a:r>
          </a:p>
          <a:p>
            <a:endParaRPr lang="en-US" dirty="0"/>
          </a:p>
          <a:p>
            <a:r>
              <a:rPr lang="en-US" dirty="0"/>
              <a:t>Imagine </a:t>
            </a:r>
            <a:r>
              <a:rPr lang="en-US" dirty="0" err="1"/>
              <a:t>tryingto</a:t>
            </a:r>
            <a:r>
              <a:rPr lang="en-US" dirty="0"/>
              <a:t>  orient </a:t>
            </a:r>
            <a:r>
              <a:rPr lang="en-US" dirty="0" err="1"/>
              <a:t>thepa</a:t>
            </a:r>
            <a:r>
              <a:rPr lang="en-US" dirty="0"/>
              <a:t>  patient to this…</a:t>
            </a:r>
          </a:p>
          <a:p>
            <a:endParaRPr lang="en-US" dirty="0"/>
          </a:p>
          <a:p>
            <a:endParaRPr lang="en-US" dirty="0"/>
          </a:p>
          <a:p>
            <a:r>
              <a:rPr lang="en-US" dirty="0"/>
              <a:t>Innovative technologies, such as albumin dialysis and bioartificial devices using hepatocyte cell lines or porcine hepatocyte bioreactors, have yielded poor results. Although </a:t>
            </a:r>
            <a:r>
              <a:rPr lang="en-US" dirty="0" err="1"/>
              <a:t>liversupport</a:t>
            </a:r>
            <a:r>
              <a:rPr lang="en-US" dirty="0"/>
              <a:t> devices might transiently improve biochemical indices of liver function, none has been shown to reliably bridge patients with acute liver failure to recovery with their native or a transplanted liver.73</a:t>
            </a:r>
          </a:p>
          <a:p>
            <a:endParaRPr lang="en-US" dirty="0"/>
          </a:p>
          <a:p>
            <a:r>
              <a:rPr lang="en-US" dirty="0"/>
              <a:t>In a </a:t>
            </a:r>
            <a:r>
              <a:rPr lang="en-US" dirty="0" err="1"/>
              <a:t>multicentre</a:t>
            </a:r>
            <a:r>
              <a:rPr lang="en-US" dirty="0"/>
              <a:t>, </a:t>
            </a:r>
            <a:r>
              <a:rPr lang="en-US" dirty="0" err="1"/>
              <a:t>randomised</a:t>
            </a:r>
            <a:r>
              <a:rPr lang="en-US" dirty="0"/>
              <a:t> study of standard medical treatment versus standard treatment plus high-volume plasma exchange,74 survival to hospital discharge stratified for liver transplantation was higher in patients who received high-volume plasma exchange. Thus, this treatment might be more readily available and better substantiated than other liver-support devices, but further study is required</a:t>
            </a:r>
          </a:p>
        </p:txBody>
      </p:sp>
      <p:sp>
        <p:nvSpPr>
          <p:cNvPr id="4" name="Slide Number Placeholder 3"/>
          <p:cNvSpPr>
            <a:spLocks noGrp="1"/>
          </p:cNvSpPr>
          <p:nvPr>
            <p:ph type="sldNum" sz="quarter" idx="5"/>
          </p:nvPr>
        </p:nvSpPr>
        <p:spPr/>
        <p:txBody>
          <a:bodyPr/>
          <a:lstStyle/>
          <a:p>
            <a:fld id="{0C3EC982-FBF8-6047-A361-D32C8DDCABCF}" type="slidenum">
              <a:rPr lang="en-US" smtClean="0"/>
              <a:t>5</a:t>
            </a:fld>
            <a:endParaRPr lang="en-US"/>
          </a:p>
        </p:txBody>
      </p:sp>
    </p:spTree>
    <p:extLst>
      <p:ext uri="{BB962C8B-B14F-4D97-AF65-F5344CB8AC3E}">
        <p14:creationId xmlns:p14="http://schemas.microsoft.com/office/powerpoint/2010/main" val="119125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EC982-FBF8-6047-A361-D32C8DDCABCF}" type="slidenum">
              <a:rPr lang="en-US" smtClean="0"/>
              <a:t>7</a:t>
            </a:fld>
            <a:endParaRPr lang="en-US"/>
          </a:p>
        </p:txBody>
      </p:sp>
    </p:spTree>
    <p:extLst>
      <p:ext uri="{BB962C8B-B14F-4D97-AF65-F5344CB8AC3E}">
        <p14:creationId xmlns:p14="http://schemas.microsoft.com/office/powerpoint/2010/main" val="426214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causes of acute liver failure can present as a fulminating acute decompensation of chronic liver disease, and might still be considered cases of acute liver failure: Wilson disease, reactivation of chronic hepatitis B infection, and autoimmunity.</a:t>
            </a:r>
          </a:p>
          <a:p>
            <a:endParaRPr lang="en-US" dirty="0"/>
          </a:p>
          <a:p>
            <a:endParaRPr lang="en-US" dirty="0"/>
          </a:p>
          <a:p>
            <a:r>
              <a:rPr lang="en-US" dirty="0"/>
              <a:t>“ACUTE” – 26 weeks. – a long acute</a:t>
            </a:r>
          </a:p>
        </p:txBody>
      </p:sp>
      <p:sp>
        <p:nvSpPr>
          <p:cNvPr id="4" name="Slide Number Placeholder 3"/>
          <p:cNvSpPr>
            <a:spLocks noGrp="1"/>
          </p:cNvSpPr>
          <p:nvPr>
            <p:ph type="sldNum" sz="quarter" idx="5"/>
          </p:nvPr>
        </p:nvSpPr>
        <p:spPr/>
        <p:txBody>
          <a:bodyPr/>
          <a:lstStyle/>
          <a:p>
            <a:fld id="{0C3EC982-FBF8-6047-A361-D32C8DDCABCF}" type="slidenum">
              <a:rPr lang="en-US" smtClean="0"/>
              <a:t>11</a:t>
            </a:fld>
            <a:endParaRPr lang="en-US"/>
          </a:p>
        </p:txBody>
      </p:sp>
    </p:spTree>
    <p:extLst>
      <p:ext uri="{BB962C8B-B14F-4D97-AF65-F5344CB8AC3E}">
        <p14:creationId xmlns:p14="http://schemas.microsoft.com/office/powerpoint/2010/main" val="222622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ref </a:t>
            </a:r>
            <a:r>
              <a:rPr lang="en-US" u="sng" dirty="0">
                <a:hlinkClick r:id="rId3"/>
              </a:rPr>
              <a:t>71</a:t>
            </a:r>
            <a:r>
              <a:rPr lang="en-US" u="sng" dirty="0"/>
              <a:t> in </a:t>
            </a:r>
            <a:r>
              <a:rPr lang="en-US" u="sng" dirty="0" err="1"/>
              <a:t>uptodate</a:t>
            </a:r>
            <a:endParaRPr lang="en-US" dirty="0"/>
          </a:p>
        </p:txBody>
      </p:sp>
      <p:sp>
        <p:nvSpPr>
          <p:cNvPr id="4" name="Slide Number Placeholder 3"/>
          <p:cNvSpPr>
            <a:spLocks noGrp="1"/>
          </p:cNvSpPr>
          <p:nvPr>
            <p:ph type="sldNum" sz="quarter" idx="5"/>
          </p:nvPr>
        </p:nvSpPr>
        <p:spPr/>
        <p:txBody>
          <a:bodyPr/>
          <a:lstStyle/>
          <a:p>
            <a:fld id="{0C3EC982-FBF8-6047-A361-D32C8DDCABCF}" type="slidenum">
              <a:rPr lang="en-US" smtClean="0"/>
              <a:t>12</a:t>
            </a:fld>
            <a:endParaRPr lang="en-US"/>
          </a:p>
        </p:txBody>
      </p:sp>
    </p:spTree>
    <p:extLst>
      <p:ext uri="{BB962C8B-B14F-4D97-AF65-F5344CB8AC3E}">
        <p14:creationId xmlns:p14="http://schemas.microsoft.com/office/powerpoint/2010/main" val="101079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note: HCV and NASH are not on here – generally do not present this way, solely as acute on chronic liver failure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Viral hepatitis most common in developing countries (A, B, E)</a:t>
            </a:r>
          </a:p>
          <a:p>
            <a:endParaRPr lang="en-US" dirty="0"/>
          </a:p>
          <a:p>
            <a:r>
              <a:rPr lang="en-US" dirty="0"/>
              <a:t>Amanita phalloides (and related species) mushroom poisoning, which causes acute liver failure, is rare in the USA, but occurs more frequently worldwide;</a:t>
            </a:r>
          </a:p>
        </p:txBody>
      </p:sp>
      <p:sp>
        <p:nvSpPr>
          <p:cNvPr id="4" name="Slide Number Placeholder 3"/>
          <p:cNvSpPr>
            <a:spLocks noGrp="1"/>
          </p:cNvSpPr>
          <p:nvPr>
            <p:ph type="sldNum" sz="quarter" idx="5"/>
          </p:nvPr>
        </p:nvSpPr>
        <p:spPr/>
        <p:txBody>
          <a:bodyPr/>
          <a:lstStyle/>
          <a:p>
            <a:fld id="{0C3EC982-FBF8-6047-A361-D32C8DDCABCF}" type="slidenum">
              <a:rPr lang="en-US" smtClean="0"/>
              <a:t>13</a:t>
            </a:fld>
            <a:endParaRPr lang="en-US"/>
          </a:p>
        </p:txBody>
      </p:sp>
    </p:spTree>
    <p:extLst>
      <p:ext uri="{BB962C8B-B14F-4D97-AF65-F5344CB8AC3E}">
        <p14:creationId xmlns:p14="http://schemas.microsoft.com/office/powerpoint/2010/main" val="1450235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7EF82-A00E-374E-8929-4860E645BC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D095BC-BFBA-CD48-B8CD-1631B33478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B9231E-AFE2-5848-B7F5-1BC355BDC8AF}"/>
              </a:ext>
            </a:extLst>
          </p:cNvPr>
          <p:cNvSpPr>
            <a:spLocks noGrp="1"/>
          </p:cNvSpPr>
          <p:nvPr>
            <p:ph type="dt" sz="half" idx="10"/>
          </p:nvPr>
        </p:nvSpPr>
        <p:spPr/>
        <p:txBody>
          <a:bodyPr/>
          <a:lstStyle/>
          <a:p>
            <a:fld id="{4B7F56BF-BC5B-B04F-ADFB-2003E157F39E}" type="datetimeFigureOut">
              <a:rPr lang="en-US" smtClean="0"/>
              <a:t>4/27/21</a:t>
            </a:fld>
            <a:endParaRPr lang="en-US"/>
          </a:p>
        </p:txBody>
      </p:sp>
      <p:sp>
        <p:nvSpPr>
          <p:cNvPr id="5" name="Footer Placeholder 4">
            <a:extLst>
              <a:ext uri="{FF2B5EF4-FFF2-40B4-BE49-F238E27FC236}">
                <a16:creationId xmlns:a16="http://schemas.microsoft.com/office/drawing/2014/main" id="{91399772-6871-FC4C-83B3-B45CB3D48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C0B3A-B0E4-B447-896C-0861A745A90F}"/>
              </a:ext>
            </a:extLst>
          </p:cNvPr>
          <p:cNvSpPr>
            <a:spLocks noGrp="1"/>
          </p:cNvSpPr>
          <p:nvPr>
            <p:ph type="sldNum" sz="quarter" idx="12"/>
          </p:nvPr>
        </p:nvSpPr>
        <p:spPr/>
        <p:txBody>
          <a:bodyPr/>
          <a:lstStyle/>
          <a:p>
            <a:fld id="{B487D3CA-71BD-C845-AD90-3C71AF8D043B}" type="slidenum">
              <a:rPr lang="en-US" smtClean="0"/>
              <a:t>‹#›</a:t>
            </a:fld>
            <a:endParaRPr lang="en-US"/>
          </a:p>
        </p:txBody>
      </p:sp>
    </p:spTree>
    <p:extLst>
      <p:ext uri="{BB962C8B-B14F-4D97-AF65-F5344CB8AC3E}">
        <p14:creationId xmlns:p14="http://schemas.microsoft.com/office/powerpoint/2010/main" val="2906764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0903-D6F1-BE41-BF63-255F9E88C3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F6AEFB-3C7B-B743-A896-3709BB5991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75C14-BBAD-7C4A-9F12-E6DECB289709}"/>
              </a:ext>
            </a:extLst>
          </p:cNvPr>
          <p:cNvSpPr>
            <a:spLocks noGrp="1"/>
          </p:cNvSpPr>
          <p:nvPr>
            <p:ph type="dt" sz="half" idx="10"/>
          </p:nvPr>
        </p:nvSpPr>
        <p:spPr/>
        <p:txBody>
          <a:bodyPr/>
          <a:lstStyle/>
          <a:p>
            <a:fld id="{4B7F56BF-BC5B-B04F-ADFB-2003E157F39E}" type="datetimeFigureOut">
              <a:rPr lang="en-US" smtClean="0"/>
              <a:t>4/27/21</a:t>
            </a:fld>
            <a:endParaRPr lang="en-US"/>
          </a:p>
        </p:txBody>
      </p:sp>
      <p:sp>
        <p:nvSpPr>
          <p:cNvPr id="5" name="Footer Placeholder 4">
            <a:extLst>
              <a:ext uri="{FF2B5EF4-FFF2-40B4-BE49-F238E27FC236}">
                <a16:creationId xmlns:a16="http://schemas.microsoft.com/office/drawing/2014/main" id="{01168232-C24A-024F-8BB1-A04FC6F9B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2BE33-1987-4242-BD13-396F98736F17}"/>
              </a:ext>
            </a:extLst>
          </p:cNvPr>
          <p:cNvSpPr>
            <a:spLocks noGrp="1"/>
          </p:cNvSpPr>
          <p:nvPr>
            <p:ph type="sldNum" sz="quarter" idx="12"/>
          </p:nvPr>
        </p:nvSpPr>
        <p:spPr/>
        <p:txBody>
          <a:bodyPr/>
          <a:lstStyle/>
          <a:p>
            <a:fld id="{B487D3CA-71BD-C845-AD90-3C71AF8D043B}" type="slidenum">
              <a:rPr lang="en-US" smtClean="0"/>
              <a:t>‹#›</a:t>
            </a:fld>
            <a:endParaRPr lang="en-US"/>
          </a:p>
        </p:txBody>
      </p:sp>
    </p:spTree>
    <p:extLst>
      <p:ext uri="{BB962C8B-B14F-4D97-AF65-F5344CB8AC3E}">
        <p14:creationId xmlns:p14="http://schemas.microsoft.com/office/powerpoint/2010/main" val="269614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6A9197-EB99-8144-A815-94F0A072C3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9F1EC3-E32B-584A-9317-8D1D916225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3EA0D-101E-AA40-99ED-18DC9DB8D7EF}"/>
              </a:ext>
            </a:extLst>
          </p:cNvPr>
          <p:cNvSpPr>
            <a:spLocks noGrp="1"/>
          </p:cNvSpPr>
          <p:nvPr>
            <p:ph type="dt" sz="half" idx="10"/>
          </p:nvPr>
        </p:nvSpPr>
        <p:spPr/>
        <p:txBody>
          <a:bodyPr/>
          <a:lstStyle/>
          <a:p>
            <a:fld id="{4B7F56BF-BC5B-B04F-ADFB-2003E157F39E}" type="datetimeFigureOut">
              <a:rPr lang="en-US" smtClean="0"/>
              <a:t>4/27/21</a:t>
            </a:fld>
            <a:endParaRPr lang="en-US"/>
          </a:p>
        </p:txBody>
      </p:sp>
      <p:sp>
        <p:nvSpPr>
          <p:cNvPr id="5" name="Footer Placeholder 4">
            <a:extLst>
              <a:ext uri="{FF2B5EF4-FFF2-40B4-BE49-F238E27FC236}">
                <a16:creationId xmlns:a16="http://schemas.microsoft.com/office/drawing/2014/main" id="{3C63C118-652B-A142-8B38-0C859F0CE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EDD960-1A42-D84D-88D1-28CEB094A5A5}"/>
              </a:ext>
            </a:extLst>
          </p:cNvPr>
          <p:cNvSpPr>
            <a:spLocks noGrp="1"/>
          </p:cNvSpPr>
          <p:nvPr>
            <p:ph type="sldNum" sz="quarter" idx="12"/>
          </p:nvPr>
        </p:nvSpPr>
        <p:spPr/>
        <p:txBody>
          <a:bodyPr/>
          <a:lstStyle/>
          <a:p>
            <a:fld id="{B487D3CA-71BD-C845-AD90-3C71AF8D043B}" type="slidenum">
              <a:rPr lang="en-US" smtClean="0"/>
              <a:t>‹#›</a:t>
            </a:fld>
            <a:endParaRPr lang="en-US"/>
          </a:p>
        </p:txBody>
      </p:sp>
    </p:spTree>
    <p:extLst>
      <p:ext uri="{BB962C8B-B14F-4D97-AF65-F5344CB8AC3E}">
        <p14:creationId xmlns:p14="http://schemas.microsoft.com/office/powerpoint/2010/main" val="76523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B8153-8CBB-6C42-9965-63B8944007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6164AC-CA86-5648-86C2-E65BC69396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2C641-4604-A543-8C3E-6892FC2040B0}"/>
              </a:ext>
            </a:extLst>
          </p:cNvPr>
          <p:cNvSpPr>
            <a:spLocks noGrp="1"/>
          </p:cNvSpPr>
          <p:nvPr>
            <p:ph type="dt" sz="half" idx="10"/>
          </p:nvPr>
        </p:nvSpPr>
        <p:spPr/>
        <p:txBody>
          <a:bodyPr/>
          <a:lstStyle/>
          <a:p>
            <a:fld id="{4B7F56BF-BC5B-B04F-ADFB-2003E157F39E}" type="datetimeFigureOut">
              <a:rPr lang="en-US" smtClean="0"/>
              <a:t>4/27/21</a:t>
            </a:fld>
            <a:endParaRPr lang="en-US"/>
          </a:p>
        </p:txBody>
      </p:sp>
      <p:sp>
        <p:nvSpPr>
          <p:cNvPr id="5" name="Footer Placeholder 4">
            <a:extLst>
              <a:ext uri="{FF2B5EF4-FFF2-40B4-BE49-F238E27FC236}">
                <a16:creationId xmlns:a16="http://schemas.microsoft.com/office/drawing/2014/main" id="{52A8F0D8-7D5F-BA46-8F46-3F0314255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4C2DD-361C-C84B-B64E-1EAC2AEB4D82}"/>
              </a:ext>
            </a:extLst>
          </p:cNvPr>
          <p:cNvSpPr>
            <a:spLocks noGrp="1"/>
          </p:cNvSpPr>
          <p:nvPr>
            <p:ph type="sldNum" sz="quarter" idx="12"/>
          </p:nvPr>
        </p:nvSpPr>
        <p:spPr/>
        <p:txBody>
          <a:bodyPr/>
          <a:lstStyle/>
          <a:p>
            <a:fld id="{B487D3CA-71BD-C845-AD90-3C71AF8D043B}" type="slidenum">
              <a:rPr lang="en-US" smtClean="0"/>
              <a:t>‹#›</a:t>
            </a:fld>
            <a:endParaRPr lang="en-US"/>
          </a:p>
        </p:txBody>
      </p:sp>
    </p:spTree>
    <p:extLst>
      <p:ext uri="{BB962C8B-B14F-4D97-AF65-F5344CB8AC3E}">
        <p14:creationId xmlns:p14="http://schemas.microsoft.com/office/powerpoint/2010/main" val="2416732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42DD-64D4-FF4E-932D-58B3CB5326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7DA329-7F2D-5046-AF10-BC9FE68BAB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2B49F4-B748-F145-98E2-E9355976A14C}"/>
              </a:ext>
            </a:extLst>
          </p:cNvPr>
          <p:cNvSpPr>
            <a:spLocks noGrp="1"/>
          </p:cNvSpPr>
          <p:nvPr>
            <p:ph type="dt" sz="half" idx="10"/>
          </p:nvPr>
        </p:nvSpPr>
        <p:spPr/>
        <p:txBody>
          <a:bodyPr/>
          <a:lstStyle/>
          <a:p>
            <a:fld id="{4B7F56BF-BC5B-B04F-ADFB-2003E157F39E}" type="datetimeFigureOut">
              <a:rPr lang="en-US" smtClean="0"/>
              <a:t>4/27/21</a:t>
            </a:fld>
            <a:endParaRPr lang="en-US"/>
          </a:p>
        </p:txBody>
      </p:sp>
      <p:sp>
        <p:nvSpPr>
          <p:cNvPr id="5" name="Footer Placeholder 4">
            <a:extLst>
              <a:ext uri="{FF2B5EF4-FFF2-40B4-BE49-F238E27FC236}">
                <a16:creationId xmlns:a16="http://schemas.microsoft.com/office/drawing/2014/main" id="{01F76386-9A0F-DA4A-A865-55FADE5B61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7E2FD-BEAC-A64A-94A6-5AE9B6F8D15C}"/>
              </a:ext>
            </a:extLst>
          </p:cNvPr>
          <p:cNvSpPr>
            <a:spLocks noGrp="1"/>
          </p:cNvSpPr>
          <p:nvPr>
            <p:ph type="sldNum" sz="quarter" idx="12"/>
          </p:nvPr>
        </p:nvSpPr>
        <p:spPr/>
        <p:txBody>
          <a:bodyPr/>
          <a:lstStyle/>
          <a:p>
            <a:fld id="{B487D3CA-71BD-C845-AD90-3C71AF8D043B}" type="slidenum">
              <a:rPr lang="en-US" smtClean="0"/>
              <a:t>‹#›</a:t>
            </a:fld>
            <a:endParaRPr lang="en-US"/>
          </a:p>
        </p:txBody>
      </p:sp>
    </p:spTree>
    <p:extLst>
      <p:ext uri="{BB962C8B-B14F-4D97-AF65-F5344CB8AC3E}">
        <p14:creationId xmlns:p14="http://schemas.microsoft.com/office/powerpoint/2010/main" val="337744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7A62-20D8-9D42-BB50-F5DA5D5FD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02E751-4AA5-3346-8466-82B0775E0A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EC1630-2959-7E4C-AD0F-68CAA0BF0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554BCD-8DC2-A549-ADCD-5A9B2FC149BC}"/>
              </a:ext>
            </a:extLst>
          </p:cNvPr>
          <p:cNvSpPr>
            <a:spLocks noGrp="1"/>
          </p:cNvSpPr>
          <p:nvPr>
            <p:ph type="dt" sz="half" idx="10"/>
          </p:nvPr>
        </p:nvSpPr>
        <p:spPr/>
        <p:txBody>
          <a:bodyPr/>
          <a:lstStyle/>
          <a:p>
            <a:fld id="{4B7F56BF-BC5B-B04F-ADFB-2003E157F39E}" type="datetimeFigureOut">
              <a:rPr lang="en-US" smtClean="0"/>
              <a:t>4/27/21</a:t>
            </a:fld>
            <a:endParaRPr lang="en-US"/>
          </a:p>
        </p:txBody>
      </p:sp>
      <p:sp>
        <p:nvSpPr>
          <p:cNvPr id="6" name="Footer Placeholder 5">
            <a:extLst>
              <a:ext uri="{FF2B5EF4-FFF2-40B4-BE49-F238E27FC236}">
                <a16:creationId xmlns:a16="http://schemas.microsoft.com/office/drawing/2014/main" id="{B77C2267-A863-0F4D-B220-471352311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934912-8D0B-0841-8082-F5BE50DD30C2}"/>
              </a:ext>
            </a:extLst>
          </p:cNvPr>
          <p:cNvSpPr>
            <a:spLocks noGrp="1"/>
          </p:cNvSpPr>
          <p:nvPr>
            <p:ph type="sldNum" sz="quarter" idx="12"/>
          </p:nvPr>
        </p:nvSpPr>
        <p:spPr/>
        <p:txBody>
          <a:bodyPr/>
          <a:lstStyle/>
          <a:p>
            <a:fld id="{B487D3CA-71BD-C845-AD90-3C71AF8D043B}" type="slidenum">
              <a:rPr lang="en-US" smtClean="0"/>
              <a:t>‹#›</a:t>
            </a:fld>
            <a:endParaRPr lang="en-US"/>
          </a:p>
        </p:txBody>
      </p:sp>
    </p:spTree>
    <p:extLst>
      <p:ext uri="{BB962C8B-B14F-4D97-AF65-F5344CB8AC3E}">
        <p14:creationId xmlns:p14="http://schemas.microsoft.com/office/powerpoint/2010/main" val="105580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A2A9-D027-394F-AF75-BF7B253934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AFA995-609F-6E4B-9D1C-BBAE0FB055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1829FA-0A63-2745-B39E-07553ABAFB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1222A8-7343-BF4A-9B89-5B5AF9DC19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BAC5EA-A98A-5143-A806-1F44EFA4D2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813E76-3C1F-6243-904B-276C2600D413}"/>
              </a:ext>
            </a:extLst>
          </p:cNvPr>
          <p:cNvSpPr>
            <a:spLocks noGrp="1"/>
          </p:cNvSpPr>
          <p:nvPr>
            <p:ph type="dt" sz="half" idx="10"/>
          </p:nvPr>
        </p:nvSpPr>
        <p:spPr/>
        <p:txBody>
          <a:bodyPr/>
          <a:lstStyle/>
          <a:p>
            <a:fld id="{4B7F56BF-BC5B-B04F-ADFB-2003E157F39E}" type="datetimeFigureOut">
              <a:rPr lang="en-US" smtClean="0"/>
              <a:t>4/27/21</a:t>
            </a:fld>
            <a:endParaRPr lang="en-US"/>
          </a:p>
        </p:txBody>
      </p:sp>
      <p:sp>
        <p:nvSpPr>
          <p:cNvPr id="8" name="Footer Placeholder 7">
            <a:extLst>
              <a:ext uri="{FF2B5EF4-FFF2-40B4-BE49-F238E27FC236}">
                <a16:creationId xmlns:a16="http://schemas.microsoft.com/office/drawing/2014/main" id="{4E17850C-BC55-4844-8723-0787B34AA9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9E3A07-9FCC-3E40-BC51-FD212B099E75}"/>
              </a:ext>
            </a:extLst>
          </p:cNvPr>
          <p:cNvSpPr>
            <a:spLocks noGrp="1"/>
          </p:cNvSpPr>
          <p:nvPr>
            <p:ph type="sldNum" sz="quarter" idx="12"/>
          </p:nvPr>
        </p:nvSpPr>
        <p:spPr/>
        <p:txBody>
          <a:bodyPr/>
          <a:lstStyle/>
          <a:p>
            <a:fld id="{B487D3CA-71BD-C845-AD90-3C71AF8D043B}" type="slidenum">
              <a:rPr lang="en-US" smtClean="0"/>
              <a:t>‹#›</a:t>
            </a:fld>
            <a:endParaRPr lang="en-US"/>
          </a:p>
        </p:txBody>
      </p:sp>
    </p:spTree>
    <p:extLst>
      <p:ext uri="{BB962C8B-B14F-4D97-AF65-F5344CB8AC3E}">
        <p14:creationId xmlns:p14="http://schemas.microsoft.com/office/powerpoint/2010/main" val="208551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7CB3-6048-0A44-9B4B-A3265B3AC8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FB9F98-C458-5042-A9D2-EB1381FA3C95}"/>
              </a:ext>
            </a:extLst>
          </p:cNvPr>
          <p:cNvSpPr>
            <a:spLocks noGrp="1"/>
          </p:cNvSpPr>
          <p:nvPr>
            <p:ph type="dt" sz="half" idx="10"/>
          </p:nvPr>
        </p:nvSpPr>
        <p:spPr/>
        <p:txBody>
          <a:bodyPr/>
          <a:lstStyle/>
          <a:p>
            <a:fld id="{4B7F56BF-BC5B-B04F-ADFB-2003E157F39E}" type="datetimeFigureOut">
              <a:rPr lang="en-US" smtClean="0"/>
              <a:t>4/27/21</a:t>
            </a:fld>
            <a:endParaRPr lang="en-US"/>
          </a:p>
        </p:txBody>
      </p:sp>
      <p:sp>
        <p:nvSpPr>
          <p:cNvPr id="4" name="Footer Placeholder 3">
            <a:extLst>
              <a:ext uri="{FF2B5EF4-FFF2-40B4-BE49-F238E27FC236}">
                <a16:creationId xmlns:a16="http://schemas.microsoft.com/office/drawing/2014/main" id="{DE3AC801-BF86-F24E-8B8A-DBC9AD845E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CC5CC6-0436-FB46-925A-BEDBB6679408}"/>
              </a:ext>
            </a:extLst>
          </p:cNvPr>
          <p:cNvSpPr>
            <a:spLocks noGrp="1"/>
          </p:cNvSpPr>
          <p:nvPr>
            <p:ph type="sldNum" sz="quarter" idx="12"/>
          </p:nvPr>
        </p:nvSpPr>
        <p:spPr/>
        <p:txBody>
          <a:bodyPr/>
          <a:lstStyle/>
          <a:p>
            <a:fld id="{B487D3CA-71BD-C845-AD90-3C71AF8D043B}" type="slidenum">
              <a:rPr lang="en-US" smtClean="0"/>
              <a:t>‹#›</a:t>
            </a:fld>
            <a:endParaRPr lang="en-US"/>
          </a:p>
        </p:txBody>
      </p:sp>
    </p:spTree>
    <p:extLst>
      <p:ext uri="{BB962C8B-B14F-4D97-AF65-F5344CB8AC3E}">
        <p14:creationId xmlns:p14="http://schemas.microsoft.com/office/powerpoint/2010/main" val="10573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DD3913-991A-5849-98C2-75053568E256}"/>
              </a:ext>
            </a:extLst>
          </p:cNvPr>
          <p:cNvSpPr>
            <a:spLocks noGrp="1"/>
          </p:cNvSpPr>
          <p:nvPr>
            <p:ph type="dt" sz="half" idx="10"/>
          </p:nvPr>
        </p:nvSpPr>
        <p:spPr/>
        <p:txBody>
          <a:bodyPr/>
          <a:lstStyle/>
          <a:p>
            <a:fld id="{4B7F56BF-BC5B-B04F-ADFB-2003E157F39E}" type="datetimeFigureOut">
              <a:rPr lang="en-US" smtClean="0"/>
              <a:t>4/27/21</a:t>
            </a:fld>
            <a:endParaRPr lang="en-US"/>
          </a:p>
        </p:txBody>
      </p:sp>
      <p:sp>
        <p:nvSpPr>
          <p:cNvPr id="3" name="Footer Placeholder 2">
            <a:extLst>
              <a:ext uri="{FF2B5EF4-FFF2-40B4-BE49-F238E27FC236}">
                <a16:creationId xmlns:a16="http://schemas.microsoft.com/office/drawing/2014/main" id="{5E7D40F9-EF0D-AC42-9F68-777CCA3FD5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C6AF83-A78D-FD46-BDE1-9FB6D1BB9CD7}"/>
              </a:ext>
            </a:extLst>
          </p:cNvPr>
          <p:cNvSpPr>
            <a:spLocks noGrp="1"/>
          </p:cNvSpPr>
          <p:nvPr>
            <p:ph type="sldNum" sz="quarter" idx="12"/>
          </p:nvPr>
        </p:nvSpPr>
        <p:spPr/>
        <p:txBody>
          <a:bodyPr/>
          <a:lstStyle/>
          <a:p>
            <a:fld id="{B487D3CA-71BD-C845-AD90-3C71AF8D043B}" type="slidenum">
              <a:rPr lang="en-US" smtClean="0"/>
              <a:t>‹#›</a:t>
            </a:fld>
            <a:endParaRPr lang="en-US"/>
          </a:p>
        </p:txBody>
      </p:sp>
    </p:spTree>
    <p:extLst>
      <p:ext uri="{BB962C8B-B14F-4D97-AF65-F5344CB8AC3E}">
        <p14:creationId xmlns:p14="http://schemas.microsoft.com/office/powerpoint/2010/main" val="120679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421D-9729-1940-90D1-8E6F5DB26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96E2D4-BB91-CE4B-A938-8D77113F47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BEDB17-354F-6E4E-8C42-29450101D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F49FA-2852-2942-AE73-47160D912D5A}"/>
              </a:ext>
            </a:extLst>
          </p:cNvPr>
          <p:cNvSpPr>
            <a:spLocks noGrp="1"/>
          </p:cNvSpPr>
          <p:nvPr>
            <p:ph type="dt" sz="half" idx="10"/>
          </p:nvPr>
        </p:nvSpPr>
        <p:spPr/>
        <p:txBody>
          <a:bodyPr/>
          <a:lstStyle/>
          <a:p>
            <a:fld id="{4B7F56BF-BC5B-B04F-ADFB-2003E157F39E}" type="datetimeFigureOut">
              <a:rPr lang="en-US" smtClean="0"/>
              <a:t>4/27/21</a:t>
            </a:fld>
            <a:endParaRPr lang="en-US"/>
          </a:p>
        </p:txBody>
      </p:sp>
      <p:sp>
        <p:nvSpPr>
          <p:cNvPr id="6" name="Footer Placeholder 5">
            <a:extLst>
              <a:ext uri="{FF2B5EF4-FFF2-40B4-BE49-F238E27FC236}">
                <a16:creationId xmlns:a16="http://schemas.microsoft.com/office/drawing/2014/main" id="{FAFE765D-A506-7B4B-BCFD-BB9304FA7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E0326-458F-584B-9A29-AA0B7D9BDFED}"/>
              </a:ext>
            </a:extLst>
          </p:cNvPr>
          <p:cNvSpPr>
            <a:spLocks noGrp="1"/>
          </p:cNvSpPr>
          <p:nvPr>
            <p:ph type="sldNum" sz="quarter" idx="12"/>
          </p:nvPr>
        </p:nvSpPr>
        <p:spPr/>
        <p:txBody>
          <a:bodyPr/>
          <a:lstStyle/>
          <a:p>
            <a:fld id="{B487D3CA-71BD-C845-AD90-3C71AF8D043B}" type="slidenum">
              <a:rPr lang="en-US" smtClean="0"/>
              <a:t>‹#›</a:t>
            </a:fld>
            <a:endParaRPr lang="en-US"/>
          </a:p>
        </p:txBody>
      </p:sp>
    </p:spTree>
    <p:extLst>
      <p:ext uri="{BB962C8B-B14F-4D97-AF65-F5344CB8AC3E}">
        <p14:creationId xmlns:p14="http://schemas.microsoft.com/office/powerpoint/2010/main" val="247178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1897-0EAF-0F40-A773-5ABBA096BD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7A35E0-89AE-E247-89F8-807FE67E14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15D627-DE97-544F-9D59-5E3805F50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4A774-9ED5-DA43-9B27-CAE0F2940ECD}"/>
              </a:ext>
            </a:extLst>
          </p:cNvPr>
          <p:cNvSpPr>
            <a:spLocks noGrp="1"/>
          </p:cNvSpPr>
          <p:nvPr>
            <p:ph type="dt" sz="half" idx="10"/>
          </p:nvPr>
        </p:nvSpPr>
        <p:spPr/>
        <p:txBody>
          <a:bodyPr/>
          <a:lstStyle/>
          <a:p>
            <a:fld id="{4B7F56BF-BC5B-B04F-ADFB-2003E157F39E}" type="datetimeFigureOut">
              <a:rPr lang="en-US" smtClean="0"/>
              <a:t>4/27/21</a:t>
            </a:fld>
            <a:endParaRPr lang="en-US"/>
          </a:p>
        </p:txBody>
      </p:sp>
      <p:sp>
        <p:nvSpPr>
          <p:cNvPr id="6" name="Footer Placeholder 5">
            <a:extLst>
              <a:ext uri="{FF2B5EF4-FFF2-40B4-BE49-F238E27FC236}">
                <a16:creationId xmlns:a16="http://schemas.microsoft.com/office/drawing/2014/main" id="{29566AFA-E148-224A-A29A-337652E174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39EC8-8637-A94B-8A15-AD939D762093}"/>
              </a:ext>
            </a:extLst>
          </p:cNvPr>
          <p:cNvSpPr>
            <a:spLocks noGrp="1"/>
          </p:cNvSpPr>
          <p:nvPr>
            <p:ph type="sldNum" sz="quarter" idx="12"/>
          </p:nvPr>
        </p:nvSpPr>
        <p:spPr/>
        <p:txBody>
          <a:bodyPr/>
          <a:lstStyle/>
          <a:p>
            <a:fld id="{B487D3CA-71BD-C845-AD90-3C71AF8D043B}" type="slidenum">
              <a:rPr lang="en-US" smtClean="0"/>
              <a:t>‹#›</a:t>
            </a:fld>
            <a:endParaRPr lang="en-US"/>
          </a:p>
        </p:txBody>
      </p:sp>
    </p:spTree>
    <p:extLst>
      <p:ext uri="{BB962C8B-B14F-4D97-AF65-F5344CB8AC3E}">
        <p14:creationId xmlns:p14="http://schemas.microsoft.com/office/powerpoint/2010/main" val="937053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AF0E2-0BA6-3C46-B50A-A9849F8D9B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42A01-125D-E242-9084-5DDFA43334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47780-F3E0-AF43-B380-EA5065D62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F56BF-BC5B-B04F-ADFB-2003E157F39E}" type="datetimeFigureOut">
              <a:rPr lang="en-US" smtClean="0"/>
              <a:t>4/27/21</a:t>
            </a:fld>
            <a:endParaRPr lang="en-US"/>
          </a:p>
        </p:txBody>
      </p:sp>
      <p:sp>
        <p:nvSpPr>
          <p:cNvPr id="5" name="Footer Placeholder 4">
            <a:extLst>
              <a:ext uri="{FF2B5EF4-FFF2-40B4-BE49-F238E27FC236}">
                <a16:creationId xmlns:a16="http://schemas.microsoft.com/office/drawing/2014/main" id="{E0F02647-5359-B440-A05D-5187AF4C12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0F3BAB-C2F9-A645-BEE8-A78C3380CC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7D3CA-71BD-C845-AD90-3C71AF8D043B}" type="slidenum">
              <a:rPr lang="en-US" smtClean="0"/>
              <a:t>‹#›</a:t>
            </a:fld>
            <a:endParaRPr lang="en-US"/>
          </a:p>
        </p:txBody>
      </p:sp>
    </p:spTree>
    <p:extLst>
      <p:ext uri="{BB962C8B-B14F-4D97-AF65-F5344CB8AC3E}">
        <p14:creationId xmlns:p14="http://schemas.microsoft.com/office/powerpoint/2010/main" val="24342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uptodate.com/contents/lactulose-drug-information?topicRef=3570&amp;source=see_lin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witter.com/ebtapper/status/1278427501300273152"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7C01-A33A-0E49-8BBB-909A6A3BA93F}"/>
              </a:ext>
            </a:extLst>
          </p:cNvPr>
          <p:cNvSpPr>
            <a:spLocks noGrp="1"/>
          </p:cNvSpPr>
          <p:nvPr>
            <p:ph type="ctrTitle"/>
          </p:nvPr>
        </p:nvSpPr>
        <p:spPr>
          <a:xfrm>
            <a:off x="6746628" y="1783959"/>
            <a:ext cx="4645250" cy="2889114"/>
          </a:xfrm>
        </p:spPr>
        <p:txBody>
          <a:bodyPr anchor="b">
            <a:normAutofit/>
          </a:bodyPr>
          <a:lstStyle/>
          <a:p>
            <a:pPr algn="l"/>
            <a:r>
              <a:rPr lang="en-US"/>
              <a:t>Acute Liver Failure</a:t>
            </a:r>
          </a:p>
        </p:txBody>
      </p:sp>
      <p:sp>
        <p:nvSpPr>
          <p:cNvPr id="3" name="Subtitle 2">
            <a:extLst>
              <a:ext uri="{FF2B5EF4-FFF2-40B4-BE49-F238E27FC236}">
                <a16:creationId xmlns:a16="http://schemas.microsoft.com/office/drawing/2014/main" id="{8997B25E-C0D2-9A42-AE94-0FCBE6E346D3}"/>
              </a:ext>
            </a:extLst>
          </p:cNvPr>
          <p:cNvSpPr>
            <a:spLocks noGrp="1"/>
          </p:cNvSpPr>
          <p:nvPr>
            <p:ph type="subTitle" idx="1"/>
          </p:nvPr>
        </p:nvSpPr>
        <p:spPr>
          <a:xfrm>
            <a:off x="6746627" y="4750893"/>
            <a:ext cx="4645250" cy="1147863"/>
          </a:xfrm>
        </p:spPr>
        <p:txBody>
          <a:bodyPr anchor="t">
            <a:normAutofit/>
          </a:bodyPr>
          <a:lstStyle/>
          <a:p>
            <a:pPr algn="l"/>
            <a:r>
              <a:rPr lang="en-US" sz="2000"/>
              <a:t>Formerly, Fulminant Hepatic Failure</a:t>
            </a:r>
          </a:p>
          <a:p>
            <a:pPr algn="l"/>
            <a:r>
              <a:rPr lang="en-US" sz="2000"/>
              <a:t>Brian Locke</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LF (season 1) - Wikipedia">
            <a:extLst>
              <a:ext uri="{FF2B5EF4-FFF2-40B4-BE49-F238E27FC236}">
                <a16:creationId xmlns:a16="http://schemas.microsoft.com/office/drawing/2014/main" id="{9EA1FE03-D430-D64A-B166-67927BFBC5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8946"/>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3845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B9E7C-2645-9F4F-957F-F2869475B5AE}"/>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16422C2C-B20E-7342-A54A-8DD361F979B4}"/>
              </a:ext>
            </a:extLst>
          </p:cNvPr>
          <p:cNvSpPr>
            <a:spLocks noGrp="1"/>
          </p:cNvSpPr>
          <p:nvPr>
            <p:ph idx="1"/>
          </p:nvPr>
        </p:nvSpPr>
        <p:spPr/>
        <p:txBody>
          <a:bodyPr/>
          <a:lstStyle/>
          <a:p>
            <a:pPr marL="0" indent="0">
              <a:buNone/>
            </a:pPr>
            <a:r>
              <a:rPr lang="en-US" dirty="0"/>
              <a:t>How do you differentiate acute liver failure from severe hepatitis? </a:t>
            </a:r>
          </a:p>
          <a:p>
            <a:pPr marL="0" indent="0">
              <a:buNone/>
            </a:pPr>
            <a:r>
              <a:rPr lang="en-US" dirty="0"/>
              <a:t>-Bilirubin?</a:t>
            </a:r>
          </a:p>
          <a:p>
            <a:pPr marL="0" indent="0">
              <a:buNone/>
            </a:pPr>
            <a:r>
              <a:rPr lang="en-US" dirty="0"/>
              <a:t>-Synthetic Dysfunction?</a:t>
            </a:r>
          </a:p>
          <a:p>
            <a:pPr marL="0" indent="0">
              <a:buNone/>
            </a:pPr>
            <a:r>
              <a:rPr lang="en-US" dirty="0"/>
              <a:t>-Degree of AST/ALT?</a:t>
            </a:r>
          </a:p>
          <a:p>
            <a:pPr marL="0" indent="0">
              <a:buNone/>
            </a:pPr>
            <a:r>
              <a:rPr lang="en-US" dirty="0"/>
              <a:t>-HE? </a:t>
            </a:r>
          </a:p>
          <a:p>
            <a:pPr marL="0" indent="0">
              <a:buNone/>
            </a:pPr>
            <a:r>
              <a:rPr lang="en-US" dirty="0"/>
              <a:t>-Presence of decompensation event? (Variceal Bleed, HRS, Ascites, HE)</a:t>
            </a:r>
          </a:p>
        </p:txBody>
      </p:sp>
    </p:spTree>
    <p:extLst>
      <p:ext uri="{BB962C8B-B14F-4D97-AF65-F5344CB8AC3E}">
        <p14:creationId xmlns:p14="http://schemas.microsoft.com/office/powerpoint/2010/main" val="387112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B9E7C-2645-9F4F-957F-F2869475B5AE}"/>
              </a:ext>
            </a:extLst>
          </p:cNvPr>
          <p:cNvSpPr>
            <a:spLocks noGrp="1"/>
          </p:cNvSpPr>
          <p:nvPr>
            <p:ph type="title"/>
          </p:nvPr>
        </p:nvSpPr>
        <p:spPr/>
        <p:txBody>
          <a:bodyPr/>
          <a:lstStyle/>
          <a:p>
            <a:r>
              <a:rPr lang="en-US" dirty="0"/>
              <a:t>Definition – Acute Liver Failure </a:t>
            </a:r>
          </a:p>
        </p:txBody>
      </p:sp>
      <p:sp>
        <p:nvSpPr>
          <p:cNvPr id="3" name="Content Placeholder 2">
            <a:extLst>
              <a:ext uri="{FF2B5EF4-FFF2-40B4-BE49-F238E27FC236}">
                <a16:creationId xmlns:a16="http://schemas.microsoft.com/office/drawing/2014/main" id="{16422C2C-B20E-7342-A54A-8DD361F979B4}"/>
              </a:ext>
            </a:extLst>
          </p:cNvPr>
          <p:cNvSpPr>
            <a:spLocks noGrp="1"/>
          </p:cNvSpPr>
          <p:nvPr>
            <p:ph idx="1"/>
          </p:nvPr>
        </p:nvSpPr>
        <p:spPr/>
        <p:txBody>
          <a:bodyPr>
            <a:normAutofit lnSpcReduction="10000"/>
          </a:bodyPr>
          <a:lstStyle/>
          <a:p>
            <a:r>
              <a:rPr lang="en-US" dirty="0"/>
              <a:t>Acute </a:t>
            </a:r>
            <a:r>
              <a:rPr lang="en-US" dirty="0">
                <a:solidFill>
                  <a:srgbClr val="FF0000"/>
                </a:solidFill>
              </a:rPr>
              <a:t>(&lt;26 weeks), </a:t>
            </a:r>
            <a:r>
              <a:rPr lang="en-US" dirty="0"/>
              <a:t>no pre-existing liver disease</a:t>
            </a:r>
          </a:p>
          <a:p>
            <a:pPr lvl="1"/>
            <a:r>
              <a:rPr lang="en-US" dirty="0"/>
              <a:t>mirkier if disease was likely present, but not diagnosed (HBV, Wilsons, Autoimmune)</a:t>
            </a:r>
          </a:p>
          <a:p>
            <a:pPr lvl="1"/>
            <a:r>
              <a:rPr lang="en-US" dirty="0"/>
              <a:t>Typically, not called ALF in the case of acute on chronic EtOH</a:t>
            </a:r>
          </a:p>
          <a:p>
            <a:r>
              <a:rPr lang="en-US" b="1" dirty="0"/>
              <a:t>Hepatic Encephalopathy</a:t>
            </a:r>
          </a:p>
          <a:p>
            <a:r>
              <a:rPr lang="en-US" dirty="0"/>
              <a:t>Liver synthetic dysfunction (e.g., INR 1.5+)</a:t>
            </a:r>
          </a:p>
          <a:p>
            <a:endParaRPr lang="en-US" dirty="0"/>
          </a:p>
          <a:p>
            <a:r>
              <a:rPr lang="en-US" dirty="0"/>
              <a:t>Vs Severe Liver Injury aka Severe Hepatitis: </a:t>
            </a:r>
          </a:p>
          <a:p>
            <a:pPr lvl="1"/>
            <a:r>
              <a:rPr lang="en-US" dirty="0"/>
              <a:t>AST/ALT &gt; 10x ULN +/- synthetic dysfunction</a:t>
            </a:r>
          </a:p>
          <a:p>
            <a:pPr lvl="1"/>
            <a:r>
              <a:rPr lang="en-US" dirty="0"/>
              <a:t>Note: </a:t>
            </a:r>
            <a:r>
              <a:rPr lang="en-US" dirty="0">
                <a:solidFill>
                  <a:srgbClr val="FF0000"/>
                </a:solidFill>
              </a:rPr>
              <a:t>can have liver synthetic dysfunction </a:t>
            </a:r>
            <a:r>
              <a:rPr lang="en-US" dirty="0"/>
              <a:t>in severe hepatitis</a:t>
            </a:r>
          </a:p>
          <a:p>
            <a:pPr marL="0" indent="0">
              <a:buNone/>
            </a:pPr>
            <a:endParaRPr lang="en-US" dirty="0"/>
          </a:p>
        </p:txBody>
      </p:sp>
    </p:spTree>
    <p:extLst>
      <p:ext uri="{BB962C8B-B14F-4D97-AF65-F5344CB8AC3E}">
        <p14:creationId xmlns:p14="http://schemas.microsoft.com/office/powerpoint/2010/main" val="111501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74A54E-42A4-2248-BC00-D94688F00EF1}"/>
              </a:ext>
            </a:extLst>
          </p:cNvPr>
          <p:cNvSpPr>
            <a:spLocks noGrp="1"/>
          </p:cNvSpPr>
          <p:nvPr>
            <p:ph idx="1"/>
          </p:nvPr>
        </p:nvSpPr>
        <p:spPr>
          <a:xfrm>
            <a:off x="838200" y="1900237"/>
            <a:ext cx="5881687" cy="4276725"/>
          </a:xfrm>
        </p:spPr>
        <p:txBody>
          <a:bodyPr>
            <a:normAutofit/>
          </a:bodyPr>
          <a:lstStyle/>
          <a:p>
            <a:r>
              <a:rPr lang="en-US" dirty="0"/>
              <a:t>Very different prognosis </a:t>
            </a:r>
          </a:p>
          <a:p>
            <a:pPr lvl="1"/>
            <a:r>
              <a:rPr lang="en-US" dirty="0"/>
              <a:t>Pre-transplant mortality: </a:t>
            </a:r>
            <a:r>
              <a:rPr lang="en-US" dirty="0">
                <a:solidFill>
                  <a:srgbClr val="FF0000"/>
                </a:solidFill>
              </a:rPr>
              <a:t>80%</a:t>
            </a:r>
          </a:p>
          <a:p>
            <a:pPr lvl="1"/>
            <a:r>
              <a:rPr lang="en-US" dirty="0"/>
              <a:t>Now, 33%, and 25% get transplanted (difference attributed primarily to better supportive care)</a:t>
            </a:r>
          </a:p>
          <a:p>
            <a:r>
              <a:rPr lang="en-US" dirty="0"/>
              <a:t>Spontaneous recovery is more likely with lower grades of encephalopathy</a:t>
            </a:r>
          </a:p>
          <a:p>
            <a:pPr lvl="1"/>
            <a:r>
              <a:rPr lang="en-US" dirty="0"/>
              <a:t>Grade I to II – 65 to 70 percent</a:t>
            </a:r>
          </a:p>
          <a:p>
            <a:pPr lvl="1"/>
            <a:r>
              <a:rPr lang="en-US" dirty="0"/>
              <a:t>Grade III – 40 to 50 percent</a:t>
            </a:r>
          </a:p>
          <a:p>
            <a:pPr lvl="1"/>
            <a:r>
              <a:rPr lang="en-US" dirty="0"/>
              <a:t>Grade IV – &lt;20 percent</a:t>
            </a:r>
          </a:p>
          <a:p>
            <a:endParaRPr lang="en-US" dirty="0"/>
          </a:p>
          <a:p>
            <a:endParaRPr lang="en-US" dirty="0"/>
          </a:p>
        </p:txBody>
      </p:sp>
      <p:pic>
        <p:nvPicPr>
          <p:cNvPr id="4" name="Picture 3" descr="Table&#10;&#10;Description automatically generated with medium confidence">
            <a:extLst>
              <a:ext uri="{FF2B5EF4-FFF2-40B4-BE49-F238E27FC236}">
                <a16:creationId xmlns:a16="http://schemas.microsoft.com/office/drawing/2014/main" id="{9C2A22A1-69CC-F24D-8428-7DBD8C891A76}"/>
              </a:ext>
            </a:extLst>
          </p:cNvPr>
          <p:cNvPicPr>
            <a:picLocks noChangeAspect="1"/>
          </p:cNvPicPr>
          <p:nvPr/>
        </p:nvPicPr>
        <p:blipFill>
          <a:blip r:embed="rId3"/>
          <a:stretch>
            <a:fillRect/>
          </a:stretch>
        </p:blipFill>
        <p:spPr>
          <a:xfrm>
            <a:off x="6921500" y="2527300"/>
            <a:ext cx="4432300" cy="1803400"/>
          </a:xfrm>
          <a:prstGeom prst="rect">
            <a:avLst/>
          </a:prstGeom>
        </p:spPr>
      </p:pic>
      <p:sp>
        <p:nvSpPr>
          <p:cNvPr id="5" name="Title 1">
            <a:extLst>
              <a:ext uri="{FF2B5EF4-FFF2-40B4-BE49-F238E27FC236}">
                <a16:creationId xmlns:a16="http://schemas.microsoft.com/office/drawing/2014/main" id="{DB5BD4CF-F493-5D47-AF12-946ACACB5BE0}"/>
              </a:ext>
            </a:extLst>
          </p:cNvPr>
          <p:cNvSpPr>
            <a:spLocks noGrp="1"/>
          </p:cNvSpPr>
          <p:nvPr>
            <p:ph type="title"/>
          </p:nvPr>
        </p:nvSpPr>
        <p:spPr>
          <a:xfrm>
            <a:off x="838200" y="365125"/>
            <a:ext cx="10515600" cy="1325563"/>
          </a:xfrm>
        </p:spPr>
        <p:txBody>
          <a:bodyPr/>
          <a:lstStyle/>
          <a:p>
            <a:r>
              <a:rPr lang="en-US" dirty="0"/>
              <a:t>Why define based on HE?</a:t>
            </a:r>
          </a:p>
        </p:txBody>
      </p:sp>
    </p:spTree>
    <p:extLst>
      <p:ext uri="{BB962C8B-B14F-4D97-AF65-F5344CB8AC3E}">
        <p14:creationId xmlns:p14="http://schemas.microsoft.com/office/powerpoint/2010/main" val="240473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waterfall chart&#10;&#10;Description automatically generated">
            <a:extLst>
              <a:ext uri="{FF2B5EF4-FFF2-40B4-BE49-F238E27FC236}">
                <a16:creationId xmlns:a16="http://schemas.microsoft.com/office/drawing/2014/main" id="{E587FE7F-4213-A54A-BC3F-8C5B623F1151}"/>
              </a:ext>
            </a:extLst>
          </p:cNvPr>
          <p:cNvPicPr>
            <a:picLocks noGrp="1" noChangeAspect="1"/>
          </p:cNvPicPr>
          <p:nvPr>
            <p:ph idx="1"/>
          </p:nvPr>
        </p:nvPicPr>
        <p:blipFill>
          <a:blip r:embed="rId3"/>
          <a:stretch>
            <a:fillRect/>
          </a:stretch>
        </p:blipFill>
        <p:spPr>
          <a:xfrm>
            <a:off x="0" y="67449"/>
            <a:ext cx="6660849" cy="6723101"/>
          </a:xfrm>
        </p:spPr>
      </p:pic>
      <p:sp>
        <p:nvSpPr>
          <p:cNvPr id="8" name="Content Placeholder 2">
            <a:extLst>
              <a:ext uri="{FF2B5EF4-FFF2-40B4-BE49-F238E27FC236}">
                <a16:creationId xmlns:a16="http://schemas.microsoft.com/office/drawing/2014/main" id="{33626B7C-6983-C241-AFA9-260CA29675C6}"/>
              </a:ext>
            </a:extLst>
          </p:cNvPr>
          <p:cNvSpPr txBox="1">
            <a:spLocks/>
          </p:cNvSpPr>
          <p:nvPr/>
        </p:nvSpPr>
        <p:spPr>
          <a:xfrm>
            <a:off x="7658094" y="1782763"/>
            <a:ext cx="365760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9" name="Picture 8" descr="Graphical user interface&#10;&#10;Description automatically generated with low confidence">
            <a:extLst>
              <a:ext uri="{FF2B5EF4-FFF2-40B4-BE49-F238E27FC236}">
                <a16:creationId xmlns:a16="http://schemas.microsoft.com/office/drawing/2014/main" id="{230BD319-3CD0-E240-962B-6880FC19152B}"/>
              </a:ext>
            </a:extLst>
          </p:cNvPr>
          <p:cNvPicPr>
            <a:picLocks noChangeAspect="1"/>
          </p:cNvPicPr>
          <p:nvPr/>
        </p:nvPicPr>
        <p:blipFill>
          <a:blip r:embed="rId4"/>
          <a:stretch>
            <a:fillRect/>
          </a:stretch>
        </p:blipFill>
        <p:spPr>
          <a:xfrm>
            <a:off x="6538054" y="1244600"/>
            <a:ext cx="5623501" cy="4017963"/>
          </a:xfrm>
          <a:prstGeom prst="rect">
            <a:avLst/>
          </a:prstGeom>
        </p:spPr>
      </p:pic>
    </p:spTree>
    <p:extLst>
      <p:ext uri="{BB962C8B-B14F-4D97-AF65-F5344CB8AC3E}">
        <p14:creationId xmlns:p14="http://schemas.microsoft.com/office/powerpoint/2010/main" val="1047341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waterfall chart&#10;&#10;Description automatically generated">
            <a:extLst>
              <a:ext uri="{FF2B5EF4-FFF2-40B4-BE49-F238E27FC236}">
                <a16:creationId xmlns:a16="http://schemas.microsoft.com/office/drawing/2014/main" id="{E587FE7F-4213-A54A-BC3F-8C5B623F1151}"/>
              </a:ext>
            </a:extLst>
          </p:cNvPr>
          <p:cNvPicPr>
            <a:picLocks noGrp="1" noChangeAspect="1"/>
          </p:cNvPicPr>
          <p:nvPr>
            <p:ph idx="1"/>
          </p:nvPr>
        </p:nvPicPr>
        <p:blipFill>
          <a:blip r:embed="rId3"/>
          <a:stretch>
            <a:fillRect/>
          </a:stretch>
        </p:blipFill>
        <p:spPr>
          <a:xfrm>
            <a:off x="0" y="67449"/>
            <a:ext cx="6660849" cy="6723101"/>
          </a:xfrm>
        </p:spPr>
      </p:pic>
      <p:sp>
        <p:nvSpPr>
          <p:cNvPr id="8" name="Content Placeholder 2">
            <a:extLst>
              <a:ext uri="{FF2B5EF4-FFF2-40B4-BE49-F238E27FC236}">
                <a16:creationId xmlns:a16="http://schemas.microsoft.com/office/drawing/2014/main" id="{33626B7C-6983-C241-AFA9-260CA29675C6}"/>
              </a:ext>
            </a:extLst>
          </p:cNvPr>
          <p:cNvSpPr txBox="1">
            <a:spLocks/>
          </p:cNvSpPr>
          <p:nvPr/>
        </p:nvSpPr>
        <p:spPr>
          <a:xfrm>
            <a:off x="7658094" y="1782763"/>
            <a:ext cx="365760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9" name="Picture 8" descr="Graphical user interface&#10;&#10;Description automatically generated with low confidence">
            <a:extLst>
              <a:ext uri="{FF2B5EF4-FFF2-40B4-BE49-F238E27FC236}">
                <a16:creationId xmlns:a16="http://schemas.microsoft.com/office/drawing/2014/main" id="{230BD319-3CD0-E240-962B-6880FC19152B}"/>
              </a:ext>
            </a:extLst>
          </p:cNvPr>
          <p:cNvPicPr>
            <a:picLocks noChangeAspect="1"/>
          </p:cNvPicPr>
          <p:nvPr/>
        </p:nvPicPr>
        <p:blipFill>
          <a:blip r:embed="rId4"/>
          <a:stretch>
            <a:fillRect/>
          </a:stretch>
        </p:blipFill>
        <p:spPr>
          <a:xfrm>
            <a:off x="6538054" y="1244600"/>
            <a:ext cx="5623501" cy="4017963"/>
          </a:xfrm>
          <a:prstGeom prst="rect">
            <a:avLst/>
          </a:prstGeom>
        </p:spPr>
      </p:pic>
      <p:sp>
        <p:nvSpPr>
          <p:cNvPr id="6" name="Content Placeholder 2">
            <a:extLst>
              <a:ext uri="{FF2B5EF4-FFF2-40B4-BE49-F238E27FC236}">
                <a16:creationId xmlns:a16="http://schemas.microsoft.com/office/drawing/2014/main" id="{C65A17AC-8F73-654A-AA46-EBC9089299BD}"/>
              </a:ext>
            </a:extLst>
          </p:cNvPr>
          <p:cNvSpPr txBox="1">
            <a:spLocks/>
          </p:cNvSpPr>
          <p:nvPr/>
        </p:nvSpPr>
        <p:spPr>
          <a:xfrm>
            <a:off x="2690370" y="773113"/>
            <a:ext cx="2928938" cy="3355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Not: </a:t>
            </a:r>
          </a:p>
          <a:p>
            <a:pPr marL="0" indent="0">
              <a:buFont typeface="Arial" panose="020B0604020202020204" pitchFamily="34" charset="0"/>
              <a:buNone/>
            </a:pPr>
            <a:r>
              <a:rPr lang="en-US" dirty="0">
                <a:solidFill>
                  <a:srgbClr val="FF0000"/>
                </a:solidFill>
              </a:rPr>
              <a:t>NASH, HCV, A1AT, PBC (anti-</a:t>
            </a:r>
            <a:r>
              <a:rPr lang="en-US" dirty="0" err="1">
                <a:solidFill>
                  <a:srgbClr val="FF0000"/>
                </a:solidFill>
              </a:rPr>
              <a:t>mito</a:t>
            </a:r>
            <a:r>
              <a:rPr lang="en-US" dirty="0">
                <a:solidFill>
                  <a:srgbClr val="FF0000"/>
                </a:solidFill>
              </a:rPr>
              <a:t>), </a:t>
            </a:r>
            <a:r>
              <a:rPr lang="en-US" dirty="0" err="1">
                <a:solidFill>
                  <a:srgbClr val="FF0000"/>
                </a:solidFill>
              </a:rPr>
              <a:t>Hemochrom</a:t>
            </a:r>
            <a:r>
              <a:rPr lang="en-US" dirty="0">
                <a:solidFill>
                  <a:srgbClr val="FF0000"/>
                </a:solidFill>
              </a:rPr>
              <a:t>.</a:t>
            </a:r>
          </a:p>
          <a:p>
            <a:endParaRPr lang="en-US" dirty="0"/>
          </a:p>
        </p:txBody>
      </p:sp>
    </p:spTree>
    <p:extLst>
      <p:ext uri="{BB962C8B-B14F-4D97-AF65-F5344CB8AC3E}">
        <p14:creationId xmlns:p14="http://schemas.microsoft.com/office/powerpoint/2010/main" val="135387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7A080-56AF-1541-B6C3-4E0D7714EEC3}"/>
              </a:ext>
            </a:extLst>
          </p:cNvPr>
          <p:cNvSpPr>
            <a:spLocks noGrp="1"/>
          </p:cNvSpPr>
          <p:nvPr>
            <p:ph type="title"/>
          </p:nvPr>
        </p:nvSpPr>
        <p:spPr/>
        <p:txBody>
          <a:bodyPr>
            <a:normAutofit fontScale="90000"/>
          </a:bodyPr>
          <a:lstStyle/>
          <a:p>
            <a:br>
              <a:rPr lang="en-US" dirty="0"/>
            </a:br>
            <a:br>
              <a:rPr lang="en-US" dirty="0"/>
            </a:br>
            <a:r>
              <a:rPr lang="en-US" dirty="0"/>
              <a:t>Lots of data comes from the US Adult Acute Liver Failure Study Group Registry</a:t>
            </a:r>
            <a:br>
              <a:rPr lang="en-US" dirty="0"/>
            </a:br>
            <a:br>
              <a:rPr lang="en-US" dirty="0"/>
            </a:br>
            <a:br>
              <a:rPr lang="en-US" dirty="0"/>
            </a:br>
            <a:endParaRPr lang="en-US" dirty="0"/>
          </a:p>
        </p:txBody>
      </p:sp>
      <p:pic>
        <p:nvPicPr>
          <p:cNvPr id="7" name="Picture 6" descr="Table&#10;&#10;Description automatically generated">
            <a:extLst>
              <a:ext uri="{FF2B5EF4-FFF2-40B4-BE49-F238E27FC236}">
                <a16:creationId xmlns:a16="http://schemas.microsoft.com/office/drawing/2014/main" id="{5D83E686-2AB8-A540-AD6B-2AB33EBC90DE}"/>
              </a:ext>
            </a:extLst>
          </p:cNvPr>
          <p:cNvPicPr>
            <a:picLocks noChangeAspect="1"/>
          </p:cNvPicPr>
          <p:nvPr/>
        </p:nvPicPr>
        <p:blipFill>
          <a:blip r:embed="rId3"/>
          <a:stretch>
            <a:fillRect/>
          </a:stretch>
        </p:blipFill>
        <p:spPr>
          <a:xfrm>
            <a:off x="838200" y="1372373"/>
            <a:ext cx="10956150" cy="5196449"/>
          </a:xfrm>
          <a:prstGeom prst="rect">
            <a:avLst/>
          </a:prstGeom>
        </p:spPr>
      </p:pic>
      <p:sp>
        <p:nvSpPr>
          <p:cNvPr id="6" name="Rectangle 5">
            <a:extLst>
              <a:ext uri="{FF2B5EF4-FFF2-40B4-BE49-F238E27FC236}">
                <a16:creationId xmlns:a16="http://schemas.microsoft.com/office/drawing/2014/main" id="{0883A5AA-EB09-4845-B7A6-A48381DBD6D0}"/>
              </a:ext>
            </a:extLst>
          </p:cNvPr>
          <p:cNvSpPr/>
          <p:nvPr/>
        </p:nvSpPr>
        <p:spPr>
          <a:xfrm>
            <a:off x="1000127" y="2829596"/>
            <a:ext cx="10558462" cy="1542379"/>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77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4A00E-3289-B149-B5FA-CCF0BB877E5E}"/>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1BC751D5-AF66-9A4A-AEBF-7FEE0E1CCAA6}"/>
              </a:ext>
            </a:extLst>
          </p:cNvPr>
          <p:cNvSpPr>
            <a:spLocks noGrp="1"/>
          </p:cNvSpPr>
          <p:nvPr>
            <p:ph idx="1"/>
          </p:nvPr>
        </p:nvSpPr>
        <p:spPr>
          <a:xfrm>
            <a:off x="395284" y="1825625"/>
            <a:ext cx="4491038" cy="4351338"/>
          </a:xfrm>
        </p:spPr>
        <p:txBody>
          <a:bodyPr>
            <a:normAutofit/>
          </a:bodyPr>
          <a:lstStyle/>
          <a:p>
            <a:r>
              <a:rPr lang="en-US" dirty="0"/>
              <a:t>You diagnose her with severe hepatitis and begin a workup. Over the next day or so, she becomes progressively more lethargic, slurred in her speech, and has asterixis. You diagnose HE, Grade 3 of 4 by WHC</a:t>
            </a:r>
          </a:p>
          <a:p>
            <a:endParaRPr lang="en-US" dirty="0"/>
          </a:p>
        </p:txBody>
      </p:sp>
      <p:sp>
        <p:nvSpPr>
          <p:cNvPr id="4" name="Rectangle 3">
            <a:extLst>
              <a:ext uri="{FF2B5EF4-FFF2-40B4-BE49-F238E27FC236}">
                <a16:creationId xmlns:a16="http://schemas.microsoft.com/office/drawing/2014/main" id="{3C8E7BCA-8C0B-6545-BD0F-0DABBF3B550B}"/>
              </a:ext>
            </a:extLst>
          </p:cNvPr>
          <p:cNvSpPr/>
          <p:nvPr/>
        </p:nvSpPr>
        <p:spPr>
          <a:xfrm>
            <a:off x="5043488" y="250821"/>
            <a:ext cx="6734175" cy="6555641"/>
          </a:xfrm>
          <a:prstGeom prst="rect">
            <a:avLst/>
          </a:prstGeom>
        </p:spPr>
        <p:txBody>
          <a:bodyPr wrap="square">
            <a:spAutoFit/>
          </a:bodyPr>
          <a:lstStyle/>
          <a:p>
            <a:r>
              <a:rPr lang="en-US" sz="2800" dirty="0"/>
              <a:t>Which of the following tests should be sent? </a:t>
            </a:r>
          </a:p>
          <a:p>
            <a:pPr lvl="1"/>
            <a:r>
              <a:rPr lang="en-US" sz="2800" dirty="0"/>
              <a:t>HAV  (IgM Anti HAV)</a:t>
            </a:r>
          </a:p>
          <a:p>
            <a:pPr lvl="1"/>
            <a:r>
              <a:rPr lang="en-US" sz="2800" dirty="0"/>
              <a:t>HBV (IgM Anti HBc, HBsAg, Anti HDV)</a:t>
            </a:r>
          </a:p>
          <a:p>
            <a:pPr lvl="1"/>
            <a:r>
              <a:rPr lang="en-US" sz="2800" dirty="0"/>
              <a:t>HCV (HCV Ag) </a:t>
            </a:r>
          </a:p>
          <a:p>
            <a:pPr lvl="1"/>
            <a:r>
              <a:rPr lang="en-US" sz="2800" dirty="0"/>
              <a:t>HEV (IgM Anti HEV)</a:t>
            </a:r>
          </a:p>
          <a:p>
            <a:pPr lvl="1"/>
            <a:r>
              <a:rPr lang="en-US" sz="2800" dirty="0"/>
              <a:t>HSV (IgM Anti HSV)</a:t>
            </a:r>
          </a:p>
          <a:p>
            <a:pPr lvl="1"/>
            <a:r>
              <a:rPr lang="en-US" sz="2800" dirty="0"/>
              <a:t>VSV (IgM Anti VSV)</a:t>
            </a:r>
          </a:p>
          <a:p>
            <a:pPr lvl="1"/>
            <a:r>
              <a:rPr lang="en-US" sz="2800" dirty="0"/>
              <a:t>APAP level</a:t>
            </a:r>
          </a:p>
          <a:p>
            <a:pPr lvl="1"/>
            <a:r>
              <a:rPr lang="en-US" sz="2800" dirty="0"/>
              <a:t>EtOH level / Ethyl Glucuronide</a:t>
            </a:r>
          </a:p>
          <a:p>
            <a:pPr lvl="1"/>
            <a:r>
              <a:rPr lang="en-US" sz="2800" dirty="0"/>
              <a:t>ANA, IgG level, ASMA </a:t>
            </a:r>
          </a:p>
          <a:p>
            <a:pPr lvl="1"/>
            <a:r>
              <a:rPr lang="en-US" sz="2800" dirty="0"/>
              <a:t>Ceruloplasmin</a:t>
            </a:r>
          </a:p>
          <a:p>
            <a:pPr lvl="1"/>
            <a:r>
              <a:rPr lang="en-US" sz="2800" dirty="0"/>
              <a:t>Anti mitochondrial antibody</a:t>
            </a:r>
          </a:p>
          <a:p>
            <a:pPr lvl="1"/>
            <a:r>
              <a:rPr lang="en-US" sz="2800" dirty="0"/>
              <a:t>Alpha 1 antitrypsin</a:t>
            </a:r>
          </a:p>
          <a:p>
            <a:pPr lvl="1"/>
            <a:r>
              <a:rPr lang="en-US" sz="2800" dirty="0"/>
              <a:t>Ferritin and TSAT </a:t>
            </a:r>
          </a:p>
          <a:p>
            <a:pPr lvl="1"/>
            <a:r>
              <a:rPr lang="en-US" sz="2800" dirty="0"/>
              <a:t>US with Doppler</a:t>
            </a:r>
          </a:p>
        </p:txBody>
      </p:sp>
    </p:spTree>
    <p:extLst>
      <p:ext uri="{BB962C8B-B14F-4D97-AF65-F5344CB8AC3E}">
        <p14:creationId xmlns:p14="http://schemas.microsoft.com/office/powerpoint/2010/main" val="2710231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696A-FEE3-2E4D-AE7A-D4D7FCD3EB99}"/>
              </a:ext>
            </a:extLst>
          </p:cNvPr>
          <p:cNvSpPr>
            <a:spLocks noGrp="1"/>
          </p:cNvSpPr>
          <p:nvPr>
            <p:ph type="title"/>
          </p:nvPr>
        </p:nvSpPr>
        <p:spPr/>
        <p:txBody>
          <a:bodyPr/>
          <a:lstStyle/>
          <a:p>
            <a:r>
              <a:rPr lang="en-US" dirty="0"/>
              <a:t>Testing strategy:	</a:t>
            </a:r>
          </a:p>
        </p:txBody>
      </p:sp>
      <p:sp>
        <p:nvSpPr>
          <p:cNvPr id="3" name="Content Placeholder 2">
            <a:extLst>
              <a:ext uri="{FF2B5EF4-FFF2-40B4-BE49-F238E27FC236}">
                <a16:creationId xmlns:a16="http://schemas.microsoft.com/office/drawing/2014/main" id="{5396EE95-910A-7E4C-802D-87212EA84DEE}"/>
              </a:ext>
            </a:extLst>
          </p:cNvPr>
          <p:cNvSpPr>
            <a:spLocks noGrp="1"/>
          </p:cNvSpPr>
          <p:nvPr>
            <p:ph idx="1"/>
          </p:nvPr>
        </p:nvSpPr>
        <p:spPr>
          <a:xfrm>
            <a:off x="838200" y="1825625"/>
            <a:ext cx="5476875" cy="4351338"/>
          </a:xfrm>
        </p:spPr>
        <p:txBody>
          <a:bodyPr>
            <a:normAutofit fontScale="92500" lnSpcReduction="20000"/>
          </a:bodyPr>
          <a:lstStyle/>
          <a:p>
            <a:pPr lvl="1"/>
            <a:r>
              <a:rPr lang="en-US" dirty="0"/>
              <a:t>HAV  (IgM Anti HAV)</a:t>
            </a:r>
          </a:p>
          <a:p>
            <a:pPr lvl="1"/>
            <a:r>
              <a:rPr lang="en-US" dirty="0"/>
              <a:t>HBV (IgM Anti HBc, HBsAg, Anti HDV)</a:t>
            </a:r>
          </a:p>
          <a:p>
            <a:pPr lvl="1"/>
            <a:r>
              <a:rPr lang="en-US" strike="sngStrike" dirty="0"/>
              <a:t>HCV (HCV Ag) </a:t>
            </a:r>
          </a:p>
          <a:p>
            <a:pPr lvl="1"/>
            <a:r>
              <a:rPr lang="en-US" strike="sngStrike" dirty="0"/>
              <a:t>HEV (IgM Anti HEV) </a:t>
            </a:r>
            <a:r>
              <a:rPr lang="en-US" dirty="0"/>
              <a:t>(do if pregnant)</a:t>
            </a:r>
          </a:p>
          <a:p>
            <a:pPr lvl="1"/>
            <a:r>
              <a:rPr lang="en-US" dirty="0"/>
              <a:t>HSV (IgM Anti HSV, or PCR if fast)</a:t>
            </a:r>
          </a:p>
          <a:p>
            <a:pPr lvl="1"/>
            <a:r>
              <a:rPr lang="en-US" strike="sngStrike" dirty="0"/>
              <a:t>VSV</a:t>
            </a:r>
          </a:p>
          <a:p>
            <a:pPr lvl="1"/>
            <a:r>
              <a:rPr lang="en-US" dirty="0"/>
              <a:t>APAP level</a:t>
            </a:r>
          </a:p>
          <a:p>
            <a:pPr lvl="1"/>
            <a:r>
              <a:rPr lang="en-US" dirty="0"/>
              <a:t>EtOH level / Ethyl Glucuronide</a:t>
            </a:r>
          </a:p>
          <a:p>
            <a:pPr lvl="1"/>
            <a:r>
              <a:rPr lang="en-US" dirty="0"/>
              <a:t>ANA, IgG level, ASMA </a:t>
            </a:r>
          </a:p>
          <a:p>
            <a:pPr lvl="1"/>
            <a:r>
              <a:rPr lang="en-US" strike="sngStrike" dirty="0"/>
              <a:t>Ceruloplasmin</a:t>
            </a:r>
          </a:p>
          <a:p>
            <a:pPr lvl="1"/>
            <a:r>
              <a:rPr lang="en-US" strike="sngStrike" dirty="0"/>
              <a:t>Anti mitochondrial antibody</a:t>
            </a:r>
          </a:p>
          <a:p>
            <a:pPr lvl="1"/>
            <a:r>
              <a:rPr lang="en-US" strike="sngStrike" dirty="0"/>
              <a:t>Alpha 1 antitrypsin</a:t>
            </a:r>
          </a:p>
          <a:p>
            <a:pPr lvl="1"/>
            <a:r>
              <a:rPr lang="en-US" strike="sngStrike" dirty="0"/>
              <a:t>Ferritin </a:t>
            </a:r>
            <a:r>
              <a:rPr lang="en-US" dirty="0"/>
              <a:t>(high in all)</a:t>
            </a:r>
          </a:p>
          <a:p>
            <a:pPr lvl="1"/>
            <a:r>
              <a:rPr lang="en-US" dirty="0"/>
              <a:t>US with Doppler</a:t>
            </a:r>
          </a:p>
          <a:p>
            <a:pPr lvl="1"/>
            <a:endParaRPr lang="en-US" dirty="0"/>
          </a:p>
        </p:txBody>
      </p:sp>
      <p:pic>
        <p:nvPicPr>
          <p:cNvPr id="8" name="Picture 7" descr="Table&#10;&#10;Description automatically generated">
            <a:extLst>
              <a:ext uri="{FF2B5EF4-FFF2-40B4-BE49-F238E27FC236}">
                <a16:creationId xmlns:a16="http://schemas.microsoft.com/office/drawing/2014/main" id="{DF865237-B897-BC4F-AF53-27D0783730F3}"/>
              </a:ext>
            </a:extLst>
          </p:cNvPr>
          <p:cNvPicPr>
            <a:picLocks noChangeAspect="1"/>
          </p:cNvPicPr>
          <p:nvPr/>
        </p:nvPicPr>
        <p:blipFill>
          <a:blip r:embed="rId3"/>
          <a:stretch>
            <a:fillRect/>
          </a:stretch>
        </p:blipFill>
        <p:spPr>
          <a:xfrm>
            <a:off x="5705475" y="353064"/>
            <a:ext cx="6031680" cy="6504936"/>
          </a:xfrm>
          <a:prstGeom prst="rect">
            <a:avLst/>
          </a:prstGeom>
        </p:spPr>
      </p:pic>
    </p:spTree>
    <p:extLst>
      <p:ext uri="{BB962C8B-B14F-4D97-AF65-F5344CB8AC3E}">
        <p14:creationId xmlns:p14="http://schemas.microsoft.com/office/powerpoint/2010/main" val="3347846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696A-FEE3-2E4D-AE7A-D4D7FCD3EB99}"/>
              </a:ext>
            </a:extLst>
          </p:cNvPr>
          <p:cNvSpPr>
            <a:spLocks noGrp="1"/>
          </p:cNvSpPr>
          <p:nvPr>
            <p:ph type="title"/>
          </p:nvPr>
        </p:nvSpPr>
        <p:spPr/>
        <p:txBody>
          <a:bodyPr/>
          <a:lstStyle/>
          <a:p>
            <a:r>
              <a:rPr lang="en-US" dirty="0"/>
              <a:t>Testing strategy:	</a:t>
            </a:r>
          </a:p>
        </p:txBody>
      </p:sp>
      <p:pic>
        <p:nvPicPr>
          <p:cNvPr id="5" name="Picture 4" descr="Text, table&#10;&#10;Description automatically generated">
            <a:extLst>
              <a:ext uri="{FF2B5EF4-FFF2-40B4-BE49-F238E27FC236}">
                <a16:creationId xmlns:a16="http://schemas.microsoft.com/office/drawing/2014/main" id="{17898558-E21D-E144-BE90-66DF83EF755B}"/>
              </a:ext>
            </a:extLst>
          </p:cNvPr>
          <p:cNvPicPr>
            <a:picLocks noChangeAspect="1"/>
          </p:cNvPicPr>
          <p:nvPr/>
        </p:nvPicPr>
        <p:blipFill>
          <a:blip r:embed="rId3"/>
          <a:stretch>
            <a:fillRect/>
          </a:stretch>
        </p:blipFill>
        <p:spPr>
          <a:xfrm>
            <a:off x="576943" y="1864980"/>
            <a:ext cx="4389434" cy="4627895"/>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7CC4C893-32BC-1E48-83AD-C2FFC7E8745C}"/>
              </a:ext>
            </a:extLst>
          </p:cNvPr>
          <p:cNvPicPr>
            <a:picLocks noChangeAspect="1"/>
          </p:cNvPicPr>
          <p:nvPr/>
        </p:nvPicPr>
        <p:blipFill>
          <a:blip r:embed="rId4"/>
          <a:stretch>
            <a:fillRect/>
          </a:stretch>
        </p:blipFill>
        <p:spPr>
          <a:xfrm>
            <a:off x="5361347" y="364347"/>
            <a:ext cx="4992914" cy="2261926"/>
          </a:xfrm>
          <a:prstGeom prst="rect">
            <a:avLst/>
          </a:prstGeom>
        </p:spPr>
      </p:pic>
      <p:sp>
        <p:nvSpPr>
          <p:cNvPr id="8" name="Rectangle 7">
            <a:extLst>
              <a:ext uri="{FF2B5EF4-FFF2-40B4-BE49-F238E27FC236}">
                <a16:creationId xmlns:a16="http://schemas.microsoft.com/office/drawing/2014/main" id="{59DADFA1-0B76-C348-9A41-1F75A74DF1FC}"/>
              </a:ext>
            </a:extLst>
          </p:cNvPr>
          <p:cNvSpPr/>
          <p:nvPr/>
        </p:nvSpPr>
        <p:spPr>
          <a:xfrm>
            <a:off x="5361347" y="3221949"/>
            <a:ext cx="6096000" cy="646331"/>
          </a:xfrm>
          <a:prstGeom prst="rect">
            <a:avLst/>
          </a:prstGeom>
        </p:spPr>
        <p:txBody>
          <a:bodyPr>
            <a:spAutoFit/>
          </a:bodyPr>
          <a:lstStyle/>
          <a:p>
            <a:r>
              <a:rPr lang="en-US" dirty="0"/>
              <a:t>AAT deficiency, hemochromatosis, and primary biliary cirrhosis don’t cause Acute Liver Failure</a:t>
            </a:r>
          </a:p>
        </p:txBody>
      </p:sp>
    </p:spTree>
    <p:extLst>
      <p:ext uri="{BB962C8B-B14F-4D97-AF65-F5344CB8AC3E}">
        <p14:creationId xmlns:p14="http://schemas.microsoft.com/office/powerpoint/2010/main" val="1198921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5CE0001B-330E-0949-A998-48DD3C87DEE1}"/>
              </a:ext>
            </a:extLst>
          </p:cNvPr>
          <p:cNvPicPr>
            <a:picLocks noGrp="1" noChangeAspect="1"/>
          </p:cNvPicPr>
          <p:nvPr>
            <p:ph idx="1"/>
          </p:nvPr>
        </p:nvPicPr>
        <p:blipFill>
          <a:blip r:embed="rId2"/>
          <a:stretch>
            <a:fillRect/>
          </a:stretch>
        </p:blipFill>
        <p:spPr>
          <a:xfrm>
            <a:off x="433614" y="363845"/>
            <a:ext cx="7056074" cy="1325563"/>
          </a:xfrm>
        </p:spPr>
      </p:pic>
      <p:pic>
        <p:nvPicPr>
          <p:cNvPr id="7" name="Picture 6" descr="Text&#10;&#10;Description automatically generated">
            <a:extLst>
              <a:ext uri="{FF2B5EF4-FFF2-40B4-BE49-F238E27FC236}">
                <a16:creationId xmlns:a16="http://schemas.microsoft.com/office/drawing/2014/main" id="{9C8EE736-248E-4B4D-9A38-92AC9F8D11B5}"/>
              </a:ext>
            </a:extLst>
          </p:cNvPr>
          <p:cNvPicPr>
            <a:picLocks noChangeAspect="1"/>
          </p:cNvPicPr>
          <p:nvPr/>
        </p:nvPicPr>
        <p:blipFill>
          <a:blip r:embed="rId3"/>
          <a:stretch>
            <a:fillRect/>
          </a:stretch>
        </p:blipFill>
        <p:spPr>
          <a:xfrm>
            <a:off x="7489688" y="676883"/>
            <a:ext cx="4229100" cy="977900"/>
          </a:xfrm>
          <a:prstGeom prst="rect">
            <a:avLst/>
          </a:prstGeom>
        </p:spPr>
      </p:pic>
      <p:sp>
        <p:nvSpPr>
          <p:cNvPr id="8" name="Rectangle 7">
            <a:extLst>
              <a:ext uri="{FF2B5EF4-FFF2-40B4-BE49-F238E27FC236}">
                <a16:creationId xmlns:a16="http://schemas.microsoft.com/office/drawing/2014/main" id="{4C0E9A33-C3F1-1D47-BCCF-8074CC66D4BC}"/>
              </a:ext>
            </a:extLst>
          </p:cNvPr>
          <p:cNvSpPr/>
          <p:nvPr/>
        </p:nvSpPr>
        <p:spPr>
          <a:xfrm>
            <a:off x="7489688" y="1404639"/>
            <a:ext cx="3370943" cy="250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application, Teams&#10;&#10;Description automatically generated">
            <a:extLst>
              <a:ext uri="{FF2B5EF4-FFF2-40B4-BE49-F238E27FC236}">
                <a16:creationId xmlns:a16="http://schemas.microsoft.com/office/drawing/2014/main" id="{3C6F5A24-955E-4D48-9575-77EB29AABFB5}"/>
              </a:ext>
            </a:extLst>
          </p:cNvPr>
          <p:cNvPicPr>
            <a:picLocks noChangeAspect="1"/>
          </p:cNvPicPr>
          <p:nvPr/>
        </p:nvPicPr>
        <p:blipFill>
          <a:blip r:embed="rId4"/>
          <a:stretch>
            <a:fillRect/>
          </a:stretch>
        </p:blipFill>
        <p:spPr>
          <a:xfrm>
            <a:off x="1422400" y="1967821"/>
            <a:ext cx="8853714" cy="4751679"/>
          </a:xfrm>
          <a:prstGeom prst="rect">
            <a:avLst/>
          </a:prstGeom>
        </p:spPr>
      </p:pic>
    </p:spTree>
    <p:extLst>
      <p:ext uri="{BB962C8B-B14F-4D97-AF65-F5344CB8AC3E}">
        <p14:creationId xmlns:p14="http://schemas.microsoft.com/office/powerpoint/2010/main" val="2033216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7C01-A33A-0E49-8BBB-909A6A3BA93F}"/>
              </a:ext>
            </a:extLst>
          </p:cNvPr>
          <p:cNvSpPr>
            <a:spLocks noGrp="1"/>
          </p:cNvSpPr>
          <p:nvPr>
            <p:ph type="ctrTitle"/>
          </p:nvPr>
        </p:nvSpPr>
        <p:spPr>
          <a:xfrm>
            <a:off x="6746628" y="1783959"/>
            <a:ext cx="4645250" cy="2889114"/>
          </a:xfrm>
        </p:spPr>
        <p:txBody>
          <a:bodyPr anchor="b">
            <a:normAutofit/>
          </a:bodyPr>
          <a:lstStyle/>
          <a:p>
            <a:pPr algn="l"/>
            <a:r>
              <a:rPr lang="en-US"/>
              <a:t>Acute Liver Failure</a:t>
            </a:r>
          </a:p>
        </p:txBody>
      </p:sp>
      <p:sp>
        <p:nvSpPr>
          <p:cNvPr id="3" name="Subtitle 2">
            <a:extLst>
              <a:ext uri="{FF2B5EF4-FFF2-40B4-BE49-F238E27FC236}">
                <a16:creationId xmlns:a16="http://schemas.microsoft.com/office/drawing/2014/main" id="{8997B25E-C0D2-9A42-AE94-0FCBE6E346D3}"/>
              </a:ext>
            </a:extLst>
          </p:cNvPr>
          <p:cNvSpPr>
            <a:spLocks noGrp="1"/>
          </p:cNvSpPr>
          <p:nvPr>
            <p:ph type="subTitle" idx="1"/>
          </p:nvPr>
        </p:nvSpPr>
        <p:spPr>
          <a:xfrm>
            <a:off x="6746627" y="4750893"/>
            <a:ext cx="4645250" cy="1147863"/>
          </a:xfrm>
        </p:spPr>
        <p:txBody>
          <a:bodyPr anchor="t">
            <a:normAutofit/>
          </a:bodyPr>
          <a:lstStyle/>
          <a:p>
            <a:pPr algn="l"/>
            <a:r>
              <a:rPr lang="en-US" sz="2000"/>
              <a:t>Formerly, Fulminant Hepatic Failure</a:t>
            </a:r>
          </a:p>
          <a:p>
            <a:pPr algn="l"/>
            <a:r>
              <a:rPr lang="en-US" sz="2000"/>
              <a:t>Brian Locke</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LF (season 1) - Wikipedia">
            <a:extLst>
              <a:ext uri="{FF2B5EF4-FFF2-40B4-BE49-F238E27FC236}">
                <a16:creationId xmlns:a16="http://schemas.microsoft.com/office/drawing/2014/main" id="{9EA1FE03-D430-D64A-B166-67927BFBC5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8946"/>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quot;No&quot; Symbol 4">
            <a:extLst>
              <a:ext uri="{FF2B5EF4-FFF2-40B4-BE49-F238E27FC236}">
                <a16:creationId xmlns:a16="http://schemas.microsoft.com/office/drawing/2014/main" id="{4BEFDEEF-676E-4D43-A781-8C57462E9078}"/>
              </a:ext>
            </a:extLst>
          </p:cNvPr>
          <p:cNvSpPr/>
          <p:nvPr/>
        </p:nvSpPr>
        <p:spPr>
          <a:xfrm>
            <a:off x="714375" y="3257550"/>
            <a:ext cx="4214813" cy="3600450"/>
          </a:xfrm>
          <a:prstGeom prst="noSmoking">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6433747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8D8A3-9DB2-894F-93F9-E9B87110AFFC}"/>
              </a:ext>
            </a:extLst>
          </p:cNvPr>
          <p:cNvSpPr>
            <a:spLocks noGrp="1"/>
          </p:cNvSpPr>
          <p:nvPr>
            <p:ph type="title"/>
          </p:nvPr>
        </p:nvSpPr>
        <p:spPr/>
        <p:txBody>
          <a:bodyPr/>
          <a:lstStyle/>
          <a:p>
            <a:r>
              <a:rPr lang="en-US" dirty="0"/>
              <a:t>Who should be test for Wilson’s and How?</a:t>
            </a:r>
          </a:p>
        </p:txBody>
      </p:sp>
      <p:sp>
        <p:nvSpPr>
          <p:cNvPr id="3" name="Content Placeholder 2">
            <a:extLst>
              <a:ext uri="{FF2B5EF4-FFF2-40B4-BE49-F238E27FC236}">
                <a16:creationId xmlns:a16="http://schemas.microsoft.com/office/drawing/2014/main" id="{20F10CA8-8A63-E049-A843-EDF77CAAD6F2}"/>
              </a:ext>
            </a:extLst>
          </p:cNvPr>
          <p:cNvSpPr>
            <a:spLocks noGrp="1"/>
          </p:cNvSpPr>
          <p:nvPr>
            <p:ph idx="1"/>
          </p:nvPr>
        </p:nvSpPr>
        <p:spPr>
          <a:xfrm>
            <a:off x="838200" y="1825625"/>
            <a:ext cx="5604526" cy="4351338"/>
          </a:xfrm>
        </p:spPr>
        <p:txBody>
          <a:bodyPr/>
          <a:lstStyle/>
          <a:p>
            <a:r>
              <a:rPr lang="en-US" dirty="0"/>
              <a:t>“High Clinical Suspicion”</a:t>
            </a:r>
          </a:p>
          <a:p>
            <a:pPr lvl="1"/>
            <a:r>
              <a:rPr lang="en-US" dirty="0"/>
              <a:t>3-55 years old (average age at dx is 11) </a:t>
            </a:r>
          </a:p>
          <a:p>
            <a:pPr lvl="1"/>
            <a:r>
              <a:rPr lang="en-US" dirty="0"/>
              <a:t>Kayser-Fleischer rings, </a:t>
            </a:r>
            <a:r>
              <a:rPr lang="en-US" i="1" dirty="0"/>
              <a:t>AMS</a:t>
            </a:r>
          </a:p>
          <a:p>
            <a:pPr lvl="1"/>
            <a:r>
              <a:rPr lang="en-US" dirty="0"/>
              <a:t>Intravascular Hemolysis (low Hgb)</a:t>
            </a:r>
          </a:p>
          <a:p>
            <a:pPr lvl="1"/>
            <a:r>
              <a:rPr lang="en-US" dirty="0" err="1"/>
              <a:t>Alk</a:t>
            </a:r>
            <a:r>
              <a:rPr lang="en-US" dirty="0"/>
              <a:t> </a:t>
            </a:r>
            <a:r>
              <a:rPr lang="en-US" dirty="0" err="1"/>
              <a:t>phos</a:t>
            </a:r>
            <a:r>
              <a:rPr lang="en-US" dirty="0"/>
              <a:t> (low. median 20.5), Bilirubin (high, b/c hemolysis. median 44)</a:t>
            </a:r>
          </a:p>
          <a:p>
            <a:pPr lvl="2"/>
            <a:r>
              <a:rPr lang="en-US" dirty="0" err="1">
                <a:solidFill>
                  <a:srgbClr val="FF0000"/>
                </a:solidFill>
              </a:rPr>
              <a:t>Alk</a:t>
            </a:r>
            <a:r>
              <a:rPr lang="en-US" dirty="0">
                <a:solidFill>
                  <a:srgbClr val="FF0000"/>
                </a:solidFill>
              </a:rPr>
              <a:t> </a:t>
            </a:r>
            <a:r>
              <a:rPr lang="en-US" dirty="0" err="1">
                <a:solidFill>
                  <a:srgbClr val="FF0000"/>
                </a:solidFill>
              </a:rPr>
              <a:t>phos</a:t>
            </a:r>
            <a:r>
              <a:rPr lang="en-US" dirty="0">
                <a:solidFill>
                  <a:srgbClr val="FF0000"/>
                </a:solidFill>
              </a:rPr>
              <a:t> : Bili ratio &lt;&lt; 4:1 </a:t>
            </a:r>
          </a:p>
          <a:p>
            <a:pPr lvl="2"/>
            <a:r>
              <a:rPr lang="en-US" dirty="0">
                <a:solidFill>
                  <a:srgbClr val="FF0000"/>
                </a:solidFill>
              </a:rPr>
              <a:t>AST:ALT ratio also &lt;&lt; 2:1 (median 7.5)</a:t>
            </a:r>
            <a:endParaRPr lang="en-US" dirty="0"/>
          </a:p>
          <a:p>
            <a:endParaRPr lang="en-US" dirty="0"/>
          </a:p>
          <a:p>
            <a:pPr marL="0" indent="0">
              <a:buNone/>
            </a:pPr>
            <a:endParaRPr lang="en-US" dirty="0"/>
          </a:p>
        </p:txBody>
      </p:sp>
      <p:pic>
        <p:nvPicPr>
          <p:cNvPr id="1026" name="Picture 2" descr="Image">
            <a:extLst>
              <a:ext uri="{FF2B5EF4-FFF2-40B4-BE49-F238E27FC236}">
                <a16:creationId xmlns:a16="http://schemas.microsoft.com/office/drawing/2014/main" id="{60C96D0D-2C0D-B64F-9D8E-C3892A3D4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726" y="1825625"/>
            <a:ext cx="5104296" cy="42081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text, application, email&#10;&#10;Description automatically generated">
            <a:extLst>
              <a:ext uri="{FF2B5EF4-FFF2-40B4-BE49-F238E27FC236}">
                <a16:creationId xmlns:a16="http://schemas.microsoft.com/office/drawing/2014/main" id="{426C9F4A-5AC1-844F-ADDC-3BCF7E92E30B}"/>
              </a:ext>
            </a:extLst>
          </p:cNvPr>
          <p:cNvPicPr>
            <a:picLocks noChangeAspect="1"/>
          </p:cNvPicPr>
          <p:nvPr/>
        </p:nvPicPr>
        <p:blipFill>
          <a:blip r:embed="rId4"/>
          <a:stretch>
            <a:fillRect/>
          </a:stretch>
        </p:blipFill>
        <p:spPr>
          <a:xfrm>
            <a:off x="1088571" y="5369248"/>
            <a:ext cx="4102554" cy="1328997"/>
          </a:xfrm>
          <a:prstGeom prst="rect">
            <a:avLst/>
          </a:prstGeom>
        </p:spPr>
      </p:pic>
    </p:spTree>
    <p:extLst>
      <p:ext uri="{BB962C8B-B14F-4D97-AF65-F5344CB8AC3E}">
        <p14:creationId xmlns:p14="http://schemas.microsoft.com/office/powerpoint/2010/main" val="4144592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B625-39C5-FE49-8E02-98A2C41D2D54}"/>
              </a:ext>
            </a:extLst>
          </p:cNvPr>
          <p:cNvSpPr>
            <a:spLocks noGrp="1"/>
          </p:cNvSpPr>
          <p:nvPr>
            <p:ph type="title"/>
          </p:nvPr>
        </p:nvSpPr>
        <p:spPr/>
        <p:txBody>
          <a:bodyPr/>
          <a:lstStyle/>
          <a:p>
            <a:r>
              <a:rPr lang="en-US" dirty="0"/>
              <a:t>Side note: when do patients need a biopsy?</a:t>
            </a:r>
          </a:p>
        </p:txBody>
      </p:sp>
      <p:sp>
        <p:nvSpPr>
          <p:cNvPr id="3" name="Content Placeholder 2">
            <a:extLst>
              <a:ext uri="{FF2B5EF4-FFF2-40B4-BE49-F238E27FC236}">
                <a16:creationId xmlns:a16="http://schemas.microsoft.com/office/drawing/2014/main" id="{2D6FBFF3-8C2B-B54D-9F9F-671E2A165A4C}"/>
              </a:ext>
            </a:extLst>
          </p:cNvPr>
          <p:cNvSpPr>
            <a:spLocks noGrp="1"/>
          </p:cNvSpPr>
          <p:nvPr>
            <p:ph idx="1"/>
          </p:nvPr>
        </p:nvSpPr>
        <p:spPr/>
        <p:txBody>
          <a:bodyPr>
            <a:normAutofit/>
          </a:bodyPr>
          <a:lstStyle/>
          <a:p>
            <a:pPr marL="0" indent="0">
              <a:buNone/>
            </a:pPr>
            <a:r>
              <a:rPr lang="en-US" dirty="0"/>
              <a:t>Rarely. Things you might find: </a:t>
            </a:r>
          </a:p>
          <a:p>
            <a:r>
              <a:rPr lang="en-US" dirty="0"/>
              <a:t>Malignant infiltration (do an MRI or CT first if clinical concern). </a:t>
            </a:r>
            <a:r>
              <a:rPr lang="en-US" dirty="0">
                <a:solidFill>
                  <a:srgbClr val="FF0000"/>
                </a:solidFill>
              </a:rPr>
              <a:t>Would change management</a:t>
            </a:r>
          </a:p>
          <a:p>
            <a:r>
              <a:rPr lang="en-US" dirty="0"/>
              <a:t>Confirm autoimmune hepatitis – though this will not likely change transplant, and diagnosis can be confirmed on explanted liver. </a:t>
            </a:r>
          </a:p>
          <a:p>
            <a:r>
              <a:rPr lang="en-US" dirty="0"/>
              <a:t>Confirm hepatitis due to HSV. Test for serology first</a:t>
            </a:r>
            <a:br>
              <a:rPr lang="en-US" dirty="0"/>
            </a:br>
            <a:endParaRPr lang="en-US" dirty="0"/>
          </a:p>
          <a:p>
            <a:r>
              <a:rPr lang="en-US" dirty="0" err="1"/>
              <a:t>Transjugular</a:t>
            </a:r>
            <a:r>
              <a:rPr lang="en-US" dirty="0"/>
              <a:t> approach preferred; Bleed risk can be prohibitive</a:t>
            </a:r>
          </a:p>
          <a:p>
            <a:endParaRPr lang="en-US" dirty="0"/>
          </a:p>
        </p:txBody>
      </p:sp>
    </p:spTree>
    <p:extLst>
      <p:ext uri="{BB962C8B-B14F-4D97-AF65-F5344CB8AC3E}">
        <p14:creationId xmlns:p14="http://schemas.microsoft.com/office/powerpoint/2010/main" val="918366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453C5-026F-4445-89E1-BBE7B8D63E1C}"/>
              </a:ext>
            </a:extLst>
          </p:cNvPr>
          <p:cNvSpPr>
            <a:spLocks noGrp="1"/>
          </p:cNvSpPr>
          <p:nvPr>
            <p:ph type="title"/>
          </p:nvPr>
        </p:nvSpPr>
        <p:spPr/>
        <p:txBody>
          <a:bodyPr/>
          <a:lstStyle/>
          <a:p>
            <a:r>
              <a:rPr lang="en-US" dirty="0"/>
              <a:t>Steroids for </a:t>
            </a:r>
            <a:r>
              <a:rPr lang="en-US" dirty="0" err="1"/>
              <a:t>alc</a:t>
            </a:r>
            <a:r>
              <a:rPr lang="en-US" dirty="0"/>
              <a:t> hep?</a:t>
            </a:r>
          </a:p>
        </p:txBody>
      </p:sp>
      <p:sp>
        <p:nvSpPr>
          <p:cNvPr id="3" name="Content Placeholder 2">
            <a:extLst>
              <a:ext uri="{FF2B5EF4-FFF2-40B4-BE49-F238E27FC236}">
                <a16:creationId xmlns:a16="http://schemas.microsoft.com/office/drawing/2014/main" id="{2AE2CB64-371B-A84F-9F53-E767236A18E6}"/>
              </a:ext>
            </a:extLst>
          </p:cNvPr>
          <p:cNvSpPr>
            <a:spLocks noGrp="1"/>
          </p:cNvSpPr>
          <p:nvPr>
            <p:ph idx="1"/>
          </p:nvPr>
        </p:nvSpPr>
        <p:spPr/>
        <p:txBody>
          <a:bodyPr/>
          <a:lstStyle/>
          <a:p>
            <a:pPr marL="0" indent="0">
              <a:buNone/>
            </a:pPr>
            <a:r>
              <a:rPr lang="en-US" dirty="0"/>
              <a:t>Steroids, alcohol hep - European (commonly liver biopsy to confirm all acute) vs American (not biopsied - acute on chronic - this is perhaps why less impressive results.</a:t>
            </a:r>
          </a:p>
          <a:p>
            <a:endParaRPr lang="en-US" dirty="0"/>
          </a:p>
        </p:txBody>
      </p:sp>
    </p:spTree>
    <p:extLst>
      <p:ext uri="{BB962C8B-B14F-4D97-AF65-F5344CB8AC3E}">
        <p14:creationId xmlns:p14="http://schemas.microsoft.com/office/powerpoint/2010/main" val="2132393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3797D-A0DB-F840-8EBF-7775682FC4E6}"/>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8617CA4C-2DB5-3A4E-9A4F-318EABF9EC9E}"/>
              </a:ext>
            </a:extLst>
          </p:cNvPr>
          <p:cNvSpPr>
            <a:spLocks noGrp="1"/>
          </p:cNvSpPr>
          <p:nvPr>
            <p:ph idx="1"/>
          </p:nvPr>
        </p:nvSpPr>
        <p:spPr/>
        <p:txBody>
          <a:bodyPr>
            <a:normAutofit/>
          </a:bodyPr>
          <a:lstStyle/>
          <a:p>
            <a:r>
              <a:rPr lang="en-US" dirty="0"/>
              <a:t>You pursue a targeted testing strategy. </a:t>
            </a:r>
          </a:p>
          <a:p>
            <a:r>
              <a:rPr lang="en-US" dirty="0"/>
              <a:t>ASMA, IgG, and ANA are elevated. You are concerned for autoimmune hepatitis causing acute liver failure. </a:t>
            </a:r>
          </a:p>
          <a:p>
            <a:r>
              <a:rPr lang="en-US" dirty="0"/>
              <a:t>What are the main sources of mortality in these patients? </a:t>
            </a:r>
          </a:p>
          <a:p>
            <a:endParaRPr lang="en-US" dirty="0"/>
          </a:p>
        </p:txBody>
      </p:sp>
    </p:spTree>
    <p:extLst>
      <p:ext uri="{BB962C8B-B14F-4D97-AF65-F5344CB8AC3E}">
        <p14:creationId xmlns:p14="http://schemas.microsoft.com/office/powerpoint/2010/main" val="3905709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6E25-E9BB-3443-BB74-224DB55B83BE}"/>
              </a:ext>
            </a:extLst>
          </p:cNvPr>
          <p:cNvSpPr>
            <a:spLocks noGrp="1"/>
          </p:cNvSpPr>
          <p:nvPr>
            <p:ph type="title"/>
          </p:nvPr>
        </p:nvSpPr>
        <p:spPr/>
        <p:txBody>
          <a:bodyPr/>
          <a:lstStyle/>
          <a:p>
            <a:r>
              <a:rPr lang="en-US" dirty="0"/>
              <a:t>Sources of mortality	</a:t>
            </a:r>
          </a:p>
        </p:txBody>
      </p:sp>
      <p:sp>
        <p:nvSpPr>
          <p:cNvPr id="3" name="Content Placeholder 2">
            <a:extLst>
              <a:ext uri="{FF2B5EF4-FFF2-40B4-BE49-F238E27FC236}">
                <a16:creationId xmlns:a16="http://schemas.microsoft.com/office/drawing/2014/main" id="{C128A828-01FD-FF4C-AA09-E45C1C5EECB2}"/>
              </a:ext>
            </a:extLst>
          </p:cNvPr>
          <p:cNvSpPr>
            <a:spLocks noGrp="1"/>
          </p:cNvSpPr>
          <p:nvPr>
            <p:ph idx="1"/>
          </p:nvPr>
        </p:nvSpPr>
        <p:spPr/>
        <p:txBody>
          <a:bodyPr>
            <a:normAutofit/>
          </a:bodyPr>
          <a:lstStyle/>
          <a:p>
            <a:r>
              <a:rPr lang="en-US" dirty="0"/>
              <a:t>Sepsis (but antibiotic </a:t>
            </a:r>
            <a:r>
              <a:rPr lang="en-US" dirty="0" err="1"/>
              <a:t>ppx</a:t>
            </a:r>
            <a:r>
              <a:rPr lang="en-US" dirty="0"/>
              <a:t> has not been shown to help)</a:t>
            </a:r>
          </a:p>
          <a:p>
            <a:r>
              <a:rPr lang="en-US" dirty="0"/>
              <a:t>Increased Intracranial Pressure</a:t>
            </a:r>
          </a:p>
          <a:p>
            <a:r>
              <a:rPr lang="en-US" dirty="0"/>
              <a:t>Multi-organ dysfunction syndrome from inflammatory response to DAMPs</a:t>
            </a:r>
          </a:p>
          <a:p>
            <a:pPr lvl="1"/>
            <a:r>
              <a:rPr lang="en-US" dirty="0"/>
              <a:t>Strongly associated with under-production of endogenous steroids</a:t>
            </a:r>
          </a:p>
          <a:p>
            <a:endParaRPr lang="en-US" dirty="0"/>
          </a:p>
          <a:p>
            <a:r>
              <a:rPr lang="en-US" dirty="0"/>
              <a:t>What about bleeding?</a:t>
            </a:r>
          </a:p>
          <a:p>
            <a:endParaRPr lang="en-US" dirty="0"/>
          </a:p>
        </p:txBody>
      </p:sp>
      <p:pic>
        <p:nvPicPr>
          <p:cNvPr id="4" name="Picture 2" descr="Image">
            <a:extLst>
              <a:ext uri="{FF2B5EF4-FFF2-40B4-BE49-F238E27FC236}">
                <a16:creationId xmlns:a16="http://schemas.microsoft.com/office/drawing/2014/main" id="{E889E8D4-82B8-D944-9369-2EB37D4C0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111444"/>
            <a:ext cx="3976914" cy="274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711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33AB-BA57-0844-8686-2F7CCDF7E967}"/>
              </a:ext>
            </a:extLst>
          </p:cNvPr>
          <p:cNvSpPr>
            <a:spLocks noGrp="1"/>
          </p:cNvSpPr>
          <p:nvPr>
            <p:ph type="title"/>
          </p:nvPr>
        </p:nvSpPr>
        <p:spPr/>
        <p:txBody>
          <a:bodyPr/>
          <a:lstStyle/>
          <a:p>
            <a:r>
              <a:rPr lang="en-US" dirty="0"/>
              <a:t>Coagulation</a:t>
            </a:r>
          </a:p>
        </p:txBody>
      </p:sp>
      <p:sp>
        <p:nvSpPr>
          <p:cNvPr id="3" name="Content Placeholder 2">
            <a:extLst>
              <a:ext uri="{FF2B5EF4-FFF2-40B4-BE49-F238E27FC236}">
                <a16:creationId xmlns:a16="http://schemas.microsoft.com/office/drawing/2014/main" id="{5B2F3B11-2FFD-D748-8BC6-EA4A27AD5C8F}"/>
              </a:ext>
            </a:extLst>
          </p:cNvPr>
          <p:cNvSpPr>
            <a:spLocks noGrp="1"/>
          </p:cNvSpPr>
          <p:nvPr>
            <p:ph idx="1"/>
          </p:nvPr>
        </p:nvSpPr>
        <p:spPr/>
        <p:txBody>
          <a:bodyPr/>
          <a:lstStyle/>
          <a:p>
            <a:r>
              <a:rPr lang="en-US" dirty="0"/>
              <a:t>Despite markedly abnormal INR (median 2.7), PTT, platelets - bleeding complications only occur in roughly 10% and are usually not clinically significant</a:t>
            </a:r>
          </a:p>
          <a:p>
            <a:pPr lvl="1"/>
            <a:r>
              <a:rPr lang="en-US" dirty="0"/>
              <a:t>Most commonly UGIB. Most morbidly intracranial bleed (20 of 1770 patients) </a:t>
            </a:r>
          </a:p>
          <a:p>
            <a:pPr lvl="1"/>
            <a:r>
              <a:rPr lang="en-US" dirty="0"/>
              <a:t>Bleeding is </a:t>
            </a:r>
            <a:r>
              <a:rPr lang="en-US" dirty="0">
                <a:solidFill>
                  <a:srgbClr val="FF0000"/>
                </a:solidFill>
              </a:rPr>
              <a:t>NOT associated with higher INR </a:t>
            </a:r>
            <a:r>
              <a:rPr lang="en-US" dirty="0"/>
              <a:t>but IS associated with lower PLT</a:t>
            </a:r>
          </a:p>
          <a:p>
            <a:pPr lvl="2"/>
            <a:r>
              <a:rPr lang="en-US" dirty="0"/>
              <a:t>Decreased production of pro-coagulant factors is offset by endothelial injury and inflammation (DAMPS) related </a:t>
            </a:r>
            <a:r>
              <a:rPr lang="en-US" dirty="0" err="1"/>
              <a:t>hypercoagulant</a:t>
            </a:r>
            <a:r>
              <a:rPr lang="en-US" dirty="0"/>
              <a:t> factors. </a:t>
            </a:r>
          </a:p>
          <a:p>
            <a:pPr lvl="2"/>
            <a:r>
              <a:rPr lang="en-US" dirty="0"/>
              <a:t>No role for transfusion of FFP outside of bleeding.  If coagulation information would change management, get a TEG</a:t>
            </a:r>
          </a:p>
          <a:p>
            <a:endParaRPr lang="en-US" dirty="0"/>
          </a:p>
        </p:txBody>
      </p:sp>
      <p:pic>
        <p:nvPicPr>
          <p:cNvPr id="5" name="Picture 4" descr="Graphical user interface, text, application, email&#10;&#10;Description automatically generated">
            <a:extLst>
              <a:ext uri="{FF2B5EF4-FFF2-40B4-BE49-F238E27FC236}">
                <a16:creationId xmlns:a16="http://schemas.microsoft.com/office/drawing/2014/main" id="{8F86849B-1289-D94E-BBC5-FF61D04865CA}"/>
              </a:ext>
            </a:extLst>
          </p:cNvPr>
          <p:cNvPicPr>
            <a:picLocks noChangeAspect="1"/>
          </p:cNvPicPr>
          <p:nvPr/>
        </p:nvPicPr>
        <p:blipFill>
          <a:blip r:embed="rId3"/>
          <a:stretch>
            <a:fillRect/>
          </a:stretch>
        </p:blipFill>
        <p:spPr>
          <a:xfrm>
            <a:off x="6631137" y="4968196"/>
            <a:ext cx="4722663" cy="1640793"/>
          </a:xfrm>
          <a:prstGeom prst="rect">
            <a:avLst/>
          </a:prstGeom>
        </p:spPr>
      </p:pic>
    </p:spTree>
    <p:extLst>
      <p:ext uri="{BB962C8B-B14F-4D97-AF65-F5344CB8AC3E}">
        <p14:creationId xmlns:p14="http://schemas.microsoft.com/office/powerpoint/2010/main" val="2105853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9F9B-4243-254D-A0E0-6B85A6241162}"/>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E12DFB7C-84C2-0D44-80FA-B691D2EFEC58}"/>
              </a:ext>
            </a:extLst>
          </p:cNvPr>
          <p:cNvSpPr>
            <a:spLocks noGrp="1"/>
          </p:cNvSpPr>
          <p:nvPr>
            <p:ph idx="1"/>
          </p:nvPr>
        </p:nvSpPr>
        <p:spPr/>
        <p:txBody>
          <a:bodyPr>
            <a:normAutofit lnSpcReduction="10000"/>
          </a:bodyPr>
          <a:lstStyle/>
          <a:p>
            <a:r>
              <a:rPr lang="en-US" dirty="0"/>
              <a:t>You return to considering your patients, Grade 3 of 4 by WHC. How should this be treated? </a:t>
            </a:r>
          </a:p>
          <a:p>
            <a:endParaRPr lang="en-US" dirty="0"/>
          </a:p>
          <a:p>
            <a:r>
              <a:rPr lang="en-US" dirty="0"/>
              <a:t>Rifaximin</a:t>
            </a:r>
          </a:p>
          <a:p>
            <a:r>
              <a:rPr lang="en-US" dirty="0"/>
              <a:t>Lactulose</a:t>
            </a:r>
          </a:p>
          <a:p>
            <a:r>
              <a:rPr lang="en-US" dirty="0"/>
              <a:t>Both</a:t>
            </a:r>
          </a:p>
          <a:p>
            <a:r>
              <a:rPr lang="en-US" dirty="0"/>
              <a:t>Neither</a:t>
            </a:r>
          </a:p>
          <a:p>
            <a:r>
              <a:rPr lang="en-US" dirty="0"/>
              <a:t>Protein restriction</a:t>
            </a:r>
          </a:p>
          <a:p>
            <a:r>
              <a:rPr lang="en-US" dirty="0"/>
              <a:t>Early Enteral Feeding</a:t>
            </a:r>
          </a:p>
        </p:txBody>
      </p:sp>
    </p:spTree>
    <p:extLst>
      <p:ext uri="{BB962C8B-B14F-4D97-AF65-F5344CB8AC3E}">
        <p14:creationId xmlns:p14="http://schemas.microsoft.com/office/powerpoint/2010/main" val="2941180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EF26-520F-C34B-BCF5-76038DE4998D}"/>
              </a:ext>
            </a:extLst>
          </p:cNvPr>
          <p:cNvSpPr>
            <a:spLocks noGrp="1"/>
          </p:cNvSpPr>
          <p:nvPr>
            <p:ph type="title"/>
          </p:nvPr>
        </p:nvSpPr>
        <p:spPr/>
        <p:txBody>
          <a:bodyPr/>
          <a:lstStyle/>
          <a:p>
            <a:r>
              <a:rPr lang="en-US" dirty="0"/>
              <a:t>Hepatic Encephalopathy</a:t>
            </a:r>
          </a:p>
        </p:txBody>
      </p:sp>
      <p:sp>
        <p:nvSpPr>
          <p:cNvPr id="3" name="Content Placeholder 2">
            <a:extLst>
              <a:ext uri="{FF2B5EF4-FFF2-40B4-BE49-F238E27FC236}">
                <a16:creationId xmlns:a16="http://schemas.microsoft.com/office/drawing/2014/main" id="{F73554C6-0056-DC45-8E85-DC158254573C}"/>
              </a:ext>
            </a:extLst>
          </p:cNvPr>
          <p:cNvSpPr>
            <a:spLocks noGrp="1"/>
          </p:cNvSpPr>
          <p:nvPr>
            <p:ph idx="1"/>
          </p:nvPr>
        </p:nvSpPr>
        <p:spPr>
          <a:xfrm>
            <a:off x="838200" y="1825625"/>
            <a:ext cx="5926138" cy="4351338"/>
          </a:xfrm>
        </p:spPr>
        <p:txBody>
          <a:bodyPr/>
          <a:lstStyle/>
          <a:p>
            <a:r>
              <a:rPr lang="en-US" dirty="0"/>
              <a:t>Type A – Acute Liver Failure</a:t>
            </a:r>
          </a:p>
          <a:p>
            <a:r>
              <a:rPr lang="en-US" dirty="0"/>
              <a:t>Type B – Portosystemic shunts in the absence of liver failure</a:t>
            </a:r>
          </a:p>
          <a:p>
            <a:r>
              <a:rPr lang="en-US" dirty="0"/>
              <a:t>Type C – Cirrhosis and </a:t>
            </a:r>
            <a:r>
              <a:rPr lang="en-US" dirty="0" err="1"/>
              <a:t>porto</a:t>
            </a:r>
            <a:r>
              <a:rPr lang="en-US" dirty="0"/>
              <a:t>-systemic bypass</a:t>
            </a:r>
          </a:p>
          <a:p>
            <a:pPr lvl="1"/>
            <a:r>
              <a:rPr lang="en-US" dirty="0"/>
              <a:t>Overwhelmingly the most common, </a:t>
            </a:r>
            <a:r>
              <a:rPr lang="en-US" dirty="0">
                <a:solidFill>
                  <a:srgbClr val="FF0000"/>
                </a:solidFill>
              </a:rPr>
              <a:t>all randomized data from this subtype</a:t>
            </a:r>
          </a:p>
        </p:txBody>
      </p:sp>
      <p:pic>
        <p:nvPicPr>
          <p:cNvPr id="2050" name="Picture 2" descr="Image">
            <a:extLst>
              <a:ext uri="{FF2B5EF4-FFF2-40B4-BE49-F238E27FC236}">
                <a16:creationId xmlns:a16="http://schemas.microsoft.com/office/drawing/2014/main" id="{E297245A-6945-724E-9E5B-E90D64C1C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4338" y="0"/>
            <a:ext cx="52927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03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8DA6-679C-6D44-BB62-770CAED50347}"/>
              </a:ext>
            </a:extLst>
          </p:cNvPr>
          <p:cNvSpPr>
            <a:spLocks noGrp="1"/>
          </p:cNvSpPr>
          <p:nvPr>
            <p:ph type="title"/>
          </p:nvPr>
        </p:nvSpPr>
        <p:spPr/>
        <p:txBody>
          <a:bodyPr/>
          <a:lstStyle/>
          <a:p>
            <a:r>
              <a:rPr lang="en-US" dirty="0"/>
              <a:t>Lactulose, Rifaximin, Nutrition </a:t>
            </a:r>
            <a:r>
              <a:rPr lang="en-US" dirty="0">
                <a:solidFill>
                  <a:srgbClr val="FF0000"/>
                </a:solidFill>
              </a:rPr>
              <a:t>…?</a:t>
            </a:r>
          </a:p>
        </p:txBody>
      </p:sp>
      <p:sp>
        <p:nvSpPr>
          <p:cNvPr id="3" name="Content Placeholder 2">
            <a:extLst>
              <a:ext uri="{FF2B5EF4-FFF2-40B4-BE49-F238E27FC236}">
                <a16:creationId xmlns:a16="http://schemas.microsoft.com/office/drawing/2014/main" id="{BF05EC21-4A72-B84F-94AC-7B616D8CF6AD}"/>
              </a:ext>
            </a:extLst>
          </p:cNvPr>
          <p:cNvSpPr>
            <a:spLocks noGrp="1"/>
          </p:cNvSpPr>
          <p:nvPr>
            <p:ph idx="1"/>
          </p:nvPr>
        </p:nvSpPr>
        <p:spPr/>
        <p:txBody>
          <a:bodyPr>
            <a:normAutofit fontScale="92500" lnSpcReduction="10000"/>
          </a:bodyPr>
          <a:lstStyle/>
          <a:p>
            <a:r>
              <a:rPr lang="en-US" dirty="0"/>
              <a:t>Lancet seminar: no data, seems reasonable to use.</a:t>
            </a:r>
          </a:p>
          <a:p>
            <a:r>
              <a:rPr lang="en-US" dirty="0"/>
              <a:t>AGA: no comment</a:t>
            </a:r>
          </a:p>
          <a:p>
            <a:r>
              <a:rPr lang="en-US" dirty="0"/>
              <a:t>AASLD 2011: “possibly helpful”</a:t>
            </a:r>
          </a:p>
          <a:p>
            <a:r>
              <a:rPr lang="en-US" dirty="0" err="1"/>
              <a:t>Uptodate</a:t>
            </a:r>
            <a:r>
              <a:rPr lang="en-US" dirty="0"/>
              <a:t>: “We do not routinely treat patients with acute liver failure with </a:t>
            </a:r>
            <a:r>
              <a:rPr lang="en-US" u="sng" dirty="0">
                <a:hlinkClick r:id="rId3"/>
              </a:rPr>
              <a:t>lactulose</a:t>
            </a:r>
            <a:r>
              <a:rPr lang="en-US" dirty="0"/>
              <a:t>. However, if lactulose is used, endotracheal intubation should be performed prior to its administration in patients with advanced (grade III or IV) encephalopathy.” Concern re: gut distention if patient goes to transplant making surgery harder.</a:t>
            </a:r>
          </a:p>
          <a:p>
            <a:r>
              <a:rPr lang="en-US" dirty="0"/>
              <a:t>No data for rifaximin.</a:t>
            </a:r>
          </a:p>
          <a:p>
            <a:r>
              <a:rPr lang="en-US" dirty="0"/>
              <a:t>“60 mg protein daily reasonable for most patients with ALF” to reduce catabolism of body stores of protein</a:t>
            </a:r>
          </a:p>
          <a:p>
            <a:endParaRPr lang="en-US" dirty="0"/>
          </a:p>
        </p:txBody>
      </p:sp>
    </p:spTree>
    <p:extLst>
      <p:ext uri="{BB962C8B-B14F-4D97-AF65-F5344CB8AC3E}">
        <p14:creationId xmlns:p14="http://schemas.microsoft.com/office/powerpoint/2010/main" val="3494341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C203-697A-FF45-B2B1-ABC5BB804C29}"/>
              </a:ext>
            </a:extLst>
          </p:cNvPr>
          <p:cNvSpPr>
            <a:spLocks noGrp="1"/>
          </p:cNvSpPr>
          <p:nvPr>
            <p:ph type="title"/>
          </p:nvPr>
        </p:nvSpPr>
        <p:spPr/>
        <p:txBody>
          <a:bodyPr/>
          <a:lstStyle/>
          <a:p>
            <a:r>
              <a:rPr lang="en-US" dirty="0"/>
              <a:t>Should you check an ammonia? </a:t>
            </a:r>
          </a:p>
        </p:txBody>
      </p:sp>
      <p:sp>
        <p:nvSpPr>
          <p:cNvPr id="3" name="Content Placeholder 2">
            <a:extLst>
              <a:ext uri="{FF2B5EF4-FFF2-40B4-BE49-F238E27FC236}">
                <a16:creationId xmlns:a16="http://schemas.microsoft.com/office/drawing/2014/main" id="{F847B6F2-522B-E545-B46F-44F576A4036C}"/>
              </a:ext>
            </a:extLst>
          </p:cNvPr>
          <p:cNvSpPr>
            <a:spLocks noGrp="1"/>
          </p:cNvSpPr>
          <p:nvPr>
            <p:ph idx="1"/>
          </p:nvPr>
        </p:nvSpPr>
        <p:spPr>
          <a:xfrm>
            <a:off x="838200" y="1825625"/>
            <a:ext cx="5838371" cy="4081690"/>
          </a:xfrm>
        </p:spPr>
        <p:txBody>
          <a:bodyPr>
            <a:normAutofit fontScale="85000" lnSpcReduction="10000"/>
          </a:bodyPr>
          <a:lstStyle/>
          <a:p>
            <a:r>
              <a:rPr lang="en-US" dirty="0">
                <a:solidFill>
                  <a:srgbClr val="FF0000"/>
                </a:solidFill>
              </a:rPr>
              <a:t>Yes! </a:t>
            </a:r>
          </a:p>
          <a:p>
            <a:r>
              <a:rPr lang="en-US" dirty="0"/>
              <a:t>Not helpful for HE, but is helpful as a marker of risk of ICP</a:t>
            </a:r>
          </a:p>
          <a:p>
            <a:pPr lvl="1"/>
            <a:r>
              <a:rPr lang="en-US" dirty="0"/>
              <a:t>Ammonia over 150 portends high risk of ICP/herniation – consider CRRT. Low transplant free survival (~10%, 33% die pre-during transplant)</a:t>
            </a:r>
          </a:p>
          <a:p>
            <a:pPr marL="457200" lvl="1" indent="0">
              <a:buNone/>
            </a:pPr>
            <a:endParaRPr lang="en-US" dirty="0"/>
          </a:p>
          <a:p>
            <a:r>
              <a:rPr lang="en-US" dirty="0"/>
              <a:t>Pathogenesis: unclear, but ammonia causally related to astrocyte swelling (unlike the non-causal involvement in HE)</a:t>
            </a:r>
            <a:br>
              <a:rPr lang="en-US" dirty="0"/>
            </a:br>
            <a:br>
              <a:rPr lang="en-US" dirty="0"/>
            </a:br>
            <a:endParaRPr lang="en-US" dirty="0"/>
          </a:p>
          <a:p>
            <a:pPr lvl="1"/>
            <a:endParaRPr lang="en-US" dirty="0"/>
          </a:p>
        </p:txBody>
      </p:sp>
      <p:pic>
        <p:nvPicPr>
          <p:cNvPr id="6" name="Picture 5" descr="A picture containing text, old, vintage&#10;&#10;Description automatically generated">
            <a:extLst>
              <a:ext uri="{FF2B5EF4-FFF2-40B4-BE49-F238E27FC236}">
                <a16:creationId xmlns:a16="http://schemas.microsoft.com/office/drawing/2014/main" id="{92D6406E-9629-3F4C-B3E1-012C8218E424}"/>
              </a:ext>
            </a:extLst>
          </p:cNvPr>
          <p:cNvPicPr>
            <a:picLocks noChangeAspect="1"/>
          </p:cNvPicPr>
          <p:nvPr/>
        </p:nvPicPr>
        <p:blipFill>
          <a:blip r:embed="rId3"/>
          <a:stretch>
            <a:fillRect/>
          </a:stretch>
        </p:blipFill>
        <p:spPr>
          <a:xfrm>
            <a:off x="7260206" y="1349828"/>
            <a:ext cx="4374807" cy="5328557"/>
          </a:xfrm>
          <a:prstGeom prst="rect">
            <a:avLst/>
          </a:prstGeom>
        </p:spPr>
      </p:pic>
    </p:spTree>
    <p:extLst>
      <p:ext uri="{BB962C8B-B14F-4D97-AF65-F5344CB8AC3E}">
        <p14:creationId xmlns:p14="http://schemas.microsoft.com/office/powerpoint/2010/main" val="336626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F07E-1971-3A47-B768-38315D58A50F}"/>
              </a:ext>
            </a:extLst>
          </p:cNvPr>
          <p:cNvSpPr>
            <a:spLocks noGrp="1"/>
          </p:cNvSpPr>
          <p:nvPr>
            <p:ph type="title"/>
          </p:nvPr>
        </p:nvSpPr>
        <p:spPr>
          <a:xfrm>
            <a:off x="838200" y="679454"/>
            <a:ext cx="10515600" cy="1325563"/>
          </a:xfrm>
        </p:spPr>
        <p:txBody>
          <a:bodyPr>
            <a:normAutofit fontScale="90000"/>
          </a:bodyPr>
          <a:lstStyle/>
          <a:p>
            <a:r>
              <a:rPr lang="en-US" dirty="0"/>
              <a:t>What organs don’t have temporary extracorporeal support options? </a:t>
            </a:r>
            <a:br>
              <a:rPr lang="en-US" dirty="0"/>
            </a:br>
            <a:r>
              <a:rPr lang="en-US" dirty="0"/>
              <a:t>Source: Elliot Trapper, U </a:t>
            </a:r>
            <a:r>
              <a:rPr lang="en-US" dirty="0" err="1"/>
              <a:t>Mich</a:t>
            </a:r>
            <a:r>
              <a:rPr lang="en-US" dirty="0"/>
              <a:t> Hepatology</a:t>
            </a:r>
            <a:br>
              <a:rPr lang="en-US" dirty="0"/>
            </a:br>
            <a:endParaRPr lang="en-US" dirty="0"/>
          </a:p>
        </p:txBody>
      </p:sp>
      <p:pic>
        <p:nvPicPr>
          <p:cNvPr id="5" name="Picture 2" descr="Image">
            <a:extLst>
              <a:ext uri="{FF2B5EF4-FFF2-40B4-BE49-F238E27FC236}">
                <a16:creationId xmlns:a16="http://schemas.microsoft.com/office/drawing/2014/main" id="{0EAE8756-E65D-B942-BEBF-70B24DE2D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360" y="2168529"/>
            <a:ext cx="579527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088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1E15-6A64-644A-BD9F-5C2D0DEED07B}"/>
              </a:ext>
            </a:extLst>
          </p:cNvPr>
          <p:cNvSpPr>
            <a:spLocks noGrp="1"/>
          </p:cNvSpPr>
          <p:nvPr>
            <p:ph type="title"/>
          </p:nvPr>
        </p:nvSpPr>
        <p:spPr/>
        <p:txBody>
          <a:bodyPr/>
          <a:lstStyle/>
          <a:p>
            <a:r>
              <a:rPr lang="en-US" dirty="0"/>
              <a:t>ICP Assessment</a:t>
            </a:r>
          </a:p>
        </p:txBody>
      </p:sp>
      <p:sp>
        <p:nvSpPr>
          <p:cNvPr id="4" name="Content Placeholder 2">
            <a:extLst>
              <a:ext uri="{FF2B5EF4-FFF2-40B4-BE49-F238E27FC236}">
                <a16:creationId xmlns:a16="http://schemas.microsoft.com/office/drawing/2014/main" id="{E737A1FB-9529-EC49-B764-111B2713705A}"/>
              </a:ext>
            </a:extLst>
          </p:cNvPr>
          <p:cNvSpPr txBox="1">
            <a:spLocks/>
          </p:cNvSpPr>
          <p:nvPr/>
        </p:nvSpPr>
        <p:spPr>
          <a:xfrm>
            <a:off x="838200" y="1680484"/>
            <a:ext cx="10250714" cy="4778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Consider* invasive pressure monitoring</a:t>
            </a:r>
          </a:p>
          <a:p>
            <a:pPr lvl="1"/>
            <a:r>
              <a:rPr lang="en-US" dirty="0"/>
              <a:t>Recommended historically, very high rate of ICP; ICH present in 75% of patients with Grade 4 HE</a:t>
            </a:r>
          </a:p>
          <a:p>
            <a:pPr lvl="1"/>
            <a:r>
              <a:rPr lang="en-US" dirty="0"/>
              <a:t>CT is very insensitive (~25-50%)</a:t>
            </a:r>
          </a:p>
          <a:p>
            <a:pPr lvl="1"/>
            <a:r>
              <a:rPr lang="en-US" dirty="0"/>
              <a:t>Leads to more interventions but no better outcomes</a:t>
            </a:r>
          </a:p>
          <a:p>
            <a:pPr lvl="1"/>
            <a:r>
              <a:rPr lang="en-US" dirty="0"/>
              <a:t>Benefit: no transplant if unlikely neuro intact (poor perfusion pressure)</a:t>
            </a:r>
          </a:p>
          <a:p>
            <a:r>
              <a:rPr lang="en-US" dirty="0"/>
              <a:t>Or – manage presumptively (next slide) </a:t>
            </a:r>
          </a:p>
          <a:p>
            <a:r>
              <a:rPr lang="en-US" dirty="0"/>
              <a:t>Factors favoring CRRT when Ammonia 150+:  </a:t>
            </a:r>
          </a:p>
          <a:p>
            <a:pPr lvl="1"/>
            <a:r>
              <a:rPr lang="en-US" dirty="0"/>
              <a:t>Hypervolemia (correlates with ICP)</a:t>
            </a:r>
          </a:p>
          <a:p>
            <a:pPr lvl="1"/>
            <a:r>
              <a:rPr lang="en-US" dirty="0"/>
              <a:t>Oliguria</a:t>
            </a:r>
          </a:p>
          <a:p>
            <a:pPr lvl="1"/>
            <a:r>
              <a:rPr lang="en-US" dirty="0"/>
              <a:t>Increasing ammonia</a:t>
            </a:r>
          </a:p>
        </p:txBody>
      </p:sp>
    </p:spTree>
    <p:extLst>
      <p:ext uri="{BB962C8B-B14F-4D97-AF65-F5344CB8AC3E}">
        <p14:creationId xmlns:p14="http://schemas.microsoft.com/office/powerpoint/2010/main" val="2367247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9459-18B9-4843-9296-A8DA1B12AA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7A18B2-177E-784F-8BFC-FD94AC8FADCF}"/>
              </a:ext>
            </a:extLst>
          </p:cNvPr>
          <p:cNvSpPr>
            <a:spLocks noGrp="1"/>
          </p:cNvSpPr>
          <p:nvPr>
            <p:ph idx="1"/>
          </p:nvPr>
        </p:nvSpPr>
        <p:spPr/>
        <p:txBody>
          <a:bodyPr/>
          <a:lstStyle/>
          <a:p>
            <a:r>
              <a:rPr lang="en-US" dirty="0"/>
              <a:t>Although retrospective studies90–92 have repeatedly shown that patients with intracranial pressure monitors receive more interventions to lower intracranial pressure than do patients without these monitors, none have suggested improvement in outcome and the use of these monitors appears to be declining. An intracranial pressure monitor might have value in identifying patients who should not have a transplantation because of prolonged intracranial hypertension or low cerebral perfusion pressure, by predicting poor or no neurological recovery. 93</a:t>
            </a:r>
          </a:p>
        </p:txBody>
      </p:sp>
    </p:spTree>
    <p:extLst>
      <p:ext uri="{BB962C8B-B14F-4D97-AF65-F5344CB8AC3E}">
        <p14:creationId xmlns:p14="http://schemas.microsoft.com/office/powerpoint/2010/main" val="750275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D32D-8E1F-B647-A88C-CA9FA5B021EE}"/>
              </a:ext>
            </a:extLst>
          </p:cNvPr>
          <p:cNvSpPr>
            <a:spLocks noGrp="1"/>
          </p:cNvSpPr>
          <p:nvPr>
            <p:ph type="title"/>
          </p:nvPr>
        </p:nvSpPr>
        <p:spPr/>
        <p:txBody>
          <a:bodyPr/>
          <a:lstStyle/>
          <a:p>
            <a:r>
              <a:rPr lang="en-US" dirty="0"/>
              <a:t>ICP Management</a:t>
            </a:r>
          </a:p>
        </p:txBody>
      </p:sp>
      <p:sp>
        <p:nvSpPr>
          <p:cNvPr id="3" name="Content Placeholder 2">
            <a:extLst>
              <a:ext uri="{FF2B5EF4-FFF2-40B4-BE49-F238E27FC236}">
                <a16:creationId xmlns:a16="http://schemas.microsoft.com/office/drawing/2014/main" id="{5523D156-267E-4E40-A270-06A25E04757F}"/>
              </a:ext>
            </a:extLst>
          </p:cNvPr>
          <p:cNvSpPr>
            <a:spLocks noGrp="1"/>
          </p:cNvSpPr>
          <p:nvPr>
            <p:ph idx="1"/>
          </p:nvPr>
        </p:nvSpPr>
        <p:spPr>
          <a:xfrm>
            <a:off x="838200" y="1825625"/>
            <a:ext cx="5402943" cy="4351338"/>
          </a:xfrm>
        </p:spPr>
        <p:txBody>
          <a:bodyPr/>
          <a:lstStyle/>
          <a:p>
            <a:r>
              <a:rPr lang="en-US" dirty="0"/>
              <a:t>Hyponatremia: water moves into astrocytes. Hypernatremia </a:t>
            </a:r>
            <a:r>
              <a:rPr lang="en-US" dirty="0">
                <a:sym typeface="Wingdings" pitchFamily="2" charset="2"/>
              </a:rPr>
              <a:t>pulls it out</a:t>
            </a:r>
          </a:p>
          <a:p>
            <a:pPr lvl="1"/>
            <a:r>
              <a:rPr lang="en-US" dirty="0">
                <a:sym typeface="Wingdings" pitchFamily="2" charset="2"/>
              </a:rPr>
              <a:t>RCT: </a:t>
            </a:r>
            <a:r>
              <a:rPr lang="en-US" dirty="0">
                <a:solidFill>
                  <a:srgbClr val="FF0000"/>
                </a:solidFill>
                <a:sym typeface="Wingdings" pitchFamily="2" charset="2"/>
              </a:rPr>
              <a:t>Na 145-155 lowers ICP compared to 137-142.</a:t>
            </a:r>
          </a:p>
          <a:p>
            <a:r>
              <a:rPr lang="en-US" dirty="0">
                <a:sym typeface="Wingdings" pitchFamily="2" charset="2"/>
              </a:rPr>
              <a:t>Effect of (mechanical) hyperventilation on ICP is transient</a:t>
            </a:r>
          </a:p>
          <a:p>
            <a:pPr lvl="1"/>
            <a:r>
              <a:rPr lang="en-US" dirty="0">
                <a:sym typeface="Wingdings" pitchFamily="2" charset="2"/>
              </a:rPr>
              <a:t>They already hyperventilate because of HE</a:t>
            </a:r>
            <a:endParaRPr lang="en-US" dirty="0"/>
          </a:p>
        </p:txBody>
      </p:sp>
      <p:pic>
        <p:nvPicPr>
          <p:cNvPr id="4" name="Picture 3" descr="Table&#10;&#10;Description automatically generated">
            <a:extLst>
              <a:ext uri="{FF2B5EF4-FFF2-40B4-BE49-F238E27FC236}">
                <a16:creationId xmlns:a16="http://schemas.microsoft.com/office/drawing/2014/main" id="{A206FEF3-0EF9-834A-98B7-D90CFE29D60E}"/>
              </a:ext>
            </a:extLst>
          </p:cNvPr>
          <p:cNvPicPr>
            <a:picLocks noChangeAspect="1"/>
          </p:cNvPicPr>
          <p:nvPr/>
        </p:nvPicPr>
        <p:blipFill>
          <a:blip r:embed="rId3"/>
          <a:stretch>
            <a:fillRect/>
          </a:stretch>
        </p:blipFill>
        <p:spPr>
          <a:xfrm>
            <a:off x="6647543" y="699069"/>
            <a:ext cx="5257800" cy="5477894"/>
          </a:xfrm>
          <a:prstGeom prst="rect">
            <a:avLst/>
          </a:prstGeom>
        </p:spPr>
      </p:pic>
    </p:spTree>
    <p:extLst>
      <p:ext uri="{BB962C8B-B14F-4D97-AF65-F5344CB8AC3E}">
        <p14:creationId xmlns:p14="http://schemas.microsoft.com/office/powerpoint/2010/main" val="2245178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4634-2033-4D4D-A114-C2E2FC0B3416}"/>
              </a:ext>
            </a:extLst>
          </p:cNvPr>
          <p:cNvSpPr>
            <a:spLocks noGrp="1"/>
          </p:cNvSpPr>
          <p:nvPr>
            <p:ph type="title"/>
          </p:nvPr>
        </p:nvSpPr>
        <p:spPr/>
        <p:txBody>
          <a:bodyPr/>
          <a:lstStyle/>
          <a:p>
            <a:r>
              <a:rPr lang="en-US" dirty="0"/>
              <a:t>Hypotension due to low SVR</a:t>
            </a:r>
          </a:p>
        </p:txBody>
      </p:sp>
      <p:sp>
        <p:nvSpPr>
          <p:cNvPr id="3" name="Content Placeholder 2">
            <a:extLst>
              <a:ext uri="{FF2B5EF4-FFF2-40B4-BE49-F238E27FC236}">
                <a16:creationId xmlns:a16="http://schemas.microsoft.com/office/drawing/2014/main" id="{88716753-28A9-0A49-BD21-2D24F3C465CE}"/>
              </a:ext>
            </a:extLst>
          </p:cNvPr>
          <p:cNvSpPr>
            <a:spLocks noGrp="1"/>
          </p:cNvSpPr>
          <p:nvPr>
            <p:ph idx="1"/>
          </p:nvPr>
        </p:nvSpPr>
        <p:spPr>
          <a:xfrm>
            <a:off x="707571" y="1770630"/>
            <a:ext cx="5388429" cy="4351338"/>
          </a:xfrm>
        </p:spPr>
        <p:txBody>
          <a:bodyPr>
            <a:normAutofit lnSpcReduction="10000"/>
          </a:bodyPr>
          <a:lstStyle/>
          <a:p>
            <a:r>
              <a:rPr lang="en-US" dirty="0"/>
              <a:t>Fluids, Pressors, then Recommend trial of </a:t>
            </a:r>
            <a:r>
              <a:rPr lang="en-US" dirty="0">
                <a:solidFill>
                  <a:srgbClr val="FF0000"/>
                </a:solidFill>
              </a:rPr>
              <a:t>steroids</a:t>
            </a:r>
            <a:r>
              <a:rPr lang="en-US" dirty="0"/>
              <a:t> if refractory</a:t>
            </a:r>
          </a:p>
          <a:p>
            <a:r>
              <a:rPr lang="en-US" dirty="0" err="1"/>
              <a:t>Hepato</a:t>
            </a:r>
            <a:r>
              <a:rPr lang="en-US" b="1" dirty="0" err="1"/>
              <a:t>AD</a:t>
            </a:r>
            <a:r>
              <a:rPr lang="en-US" dirty="0" err="1"/>
              <a:t>renal</a:t>
            </a:r>
            <a:r>
              <a:rPr lang="en-US" dirty="0"/>
              <a:t> syndrome</a:t>
            </a:r>
          </a:p>
          <a:p>
            <a:pPr lvl="1"/>
            <a:r>
              <a:rPr lang="en-US" dirty="0"/>
              <a:t>Liver synthesizes cholesterol</a:t>
            </a:r>
          </a:p>
          <a:p>
            <a:pPr lvl="1"/>
            <a:r>
              <a:rPr lang="en-US" dirty="0"/>
              <a:t>Cholesterol is base structure for synthesis of endogenous steroids</a:t>
            </a:r>
          </a:p>
          <a:p>
            <a:r>
              <a:rPr lang="en-US" dirty="0"/>
              <a:t>*** Elliot Trapper </a:t>
            </a:r>
            <a:r>
              <a:rPr lang="en-US" dirty="0" err="1"/>
              <a:t>Tweetorial</a:t>
            </a:r>
            <a:r>
              <a:rPr lang="en-US" dirty="0"/>
              <a:t> hepato-adrenal syndrome</a:t>
            </a:r>
          </a:p>
          <a:p>
            <a:r>
              <a:rPr lang="en-US" dirty="0">
                <a:hlinkClick r:id="rId3"/>
              </a:rPr>
              <a:t>https://twitter.com/ebtapper/status/1278427501300273152</a:t>
            </a:r>
            <a:endParaRPr lang="en-US" dirty="0"/>
          </a:p>
          <a:p>
            <a:r>
              <a:rPr lang="en-US" dirty="0"/>
              <a:t>More chronic cirrhosis…</a:t>
            </a:r>
          </a:p>
          <a:p>
            <a:endParaRPr lang="en-US" dirty="0"/>
          </a:p>
          <a:p>
            <a:pPr marL="0" indent="0">
              <a:buNone/>
            </a:pPr>
            <a:endParaRPr lang="en-US" dirty="0"/>
          </a:p>
          <a:p>
            <a:endParaRPr lang="en-US" dirty="0"/>
          </a:p>
        </p:txBody>
      </p:sp>
      <p:pic>
        <p:nvPicPr>
          <p:cNvPr id="11266" name="Picture 2" descr="Image">
            <a:extLst>
              <a:ext uri="{FF2B5EF4-FFF2-40B4-BE49-F238E27FC236}">
                <a16:creationId xmlns:a16="http://schemas.microsoft.com/office/drawing/2014/main" id="{82A963BB-287E-6740-9133-80362353FE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5072" y="1999797"/>
            <a:ext cx="5636928" cy="38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066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3797D-A0DB-F840-8EBF-7775682FC4E6}"/>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8617CA4C-2DB5-3A4E-9A4F-318EABF9EC9E}"/>
              </a:ext>
            </a:extLst>
          </p:cNvPr>
          <p:cNvSpPr>
            <a:spLocks noGrp="1"/>
          </p:cNvSpPr>
          <p:nvPr>
            <p:ph idx="1"/>
          </p:nvPr>
        </p:nvSpPr>
        <p:spPr/>
        <p:txBody>
          <a:bodyPr>
            <a:normAutofit/>
          </a:bodyPr>
          <a:lstStyle/>
          <a:p>
            <a:r>
              <a:rPr lang="en-US" dirty="0"/>
              <a:t>You check an ammonia. It’s 175. She’s hypervolemic, so you plan to dialyze. You correctly ignore the INR, do not give FFP, and just put in the dialysis catheter.  You put in an enteral feeding tube and start feeds. You leave it to the intern to decide about lactulose and rifaximin. </a:t>
            </a:r>
          </a:p>
          <a:p>
            <a:r>
              <a:rPr lang="en-US" dirty="0"/>
              <a:t>Can this patient’s liver failure be treated without transplant? </a:t>
            </a:r>
          </a:p>
          <a:p>
            <a:endParaRPr lang="en-US" dirty="0"/>
          </a:p>
        </p:txBody>
      </p:sp>
    </p:spTree>
    <p:extLst>
      <p:ext uri="{BB962C8B-B14F-4D97-AF65-F5344CB8AC3E}">
        <p14:creationId xmlns:p14="http://schemas.microsoft.com/office/powerpoint/2010/main" val="1353818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5A214-93D1-9244-B30B-249BE0F796BD}"/>
              </a:ext>
            </a:extLst>
          </p:cNvPr>
          <p:cNvSpPr>
            <a:spLocks noGrp="1"/>
          </p:cNvSpPr>
          <p:nvPr>
            <p:ph type="title"/>
          </p:nvPr>
        </p:nvSpPr>
        <p:spPr/>
        <p:txBody>
          <a:bodyPr/>
          <a:lstStyle/>
          <a:p>
            <a:r>
              <a:rPr lang="en-US" dirty="0"/>
              <a:t>ALF Treatment – the forest-level view</a:t>
            </a:r>
          </a:p>
        </p:txBody>
      </p:sp>
      <p:sp>
        <p:nvSpPr>
          <p:cNvPr id="3" name="Content Placeholder 2">
            <a:extLst>
              <a:ext uri="{FF2B5EF4-FFF2-40B4-BE49-F238E27FC236}">
                <a16:creationId xmlns:a16="http://schemas.microsoft.com/office/drawing/2014/main" id="{F27917D3-C02B-2545-BDD9-C03CA95B04B2}"/>
              </a:ext>
            </a:extLst>
          </p:cNvPr>
          <p:cNvSpPr>
            <a:spLocks noGrp="1"/>
          </p:cNvSpPr>
          <p:nvPr>
            <p:ph idx="1"/>
          </p:nvPr>
        </p:nvSpPr>
        <p:spPr/>
        <p:txBody>
          <a:bodyPr>
            <a:normAutofit fontScale="92500" lnSpcReduction="10000"/>
          </a:bodyPr>
          <a:lstStyle/>
          <a:p>
            <a:r>
              <a:rPr lang="en-US" dirty="0"/>
              <a:t>2 treatments has good evidence of improving transplant free survival.</a:t>
            </a:r>
          </a:p>
          <a:p>
            <a:pPr lvl="1"/>
            <a:r>
              <a:rPr lang="en-US" dirty="0"/>
              <a:t>NAC for APAP. Discussed in recent lecture</a:t>
            </a:r>
          </a:p>
          <a:p>
            <a:pPr lvl="1"/>
            <a:r>
              <a:rPr lang="en-US" dirty="0"/>
              <a:t>Prompt delivery if related to pregnancy (acute fatty liver, HELLP)</a:t>
            </a:r>
          </a:p>
          <a:p>
            <a:r>
              <a:rPr lang="en-US" dirty="0"/>
              <a:t>Treatments that may help: </a:t>
            </a:r>
          </a:p>
          <a:p>
            <a:pPr lvl="1"/>
            <a:r>
              <a:rPr lang="en-US" dirty="0"/>
              <a:t>Anti-</a:t>
            </a:r>
            <a:r>
              <a:rPr lang="en-US" dirty="0" err="1"/>
              <a:t>retrovirals</a:t>
            </a:r>
            <a:r>
              <a:rPr lang="en-US" dirty="0"/>
              <a:t> for HBV - </a:t>
            </a:r>
            <a:r>
              <a:rPr lang="en-US" dirty="0" err="1"/>
              <a:t>nucleos</a:t>
            </a:r>
            <a:r>
              <a:rPr lang="en-US" dirty="0"/>
              <a:t>(t)ide hepatitis B virus DNA polymerase inhibitors to reduce the risk of recurrence after liver transplantation. No benefit in transplant free survival</a:t>
            </a:r>
          </a:p>
          <a:p>
            <a:pPr lvl="1"/>
            <a:r>
              <a:rPr lang="en-US" dirty="0"/>
              <a:t>Prednisone +/- Azathioprine for Autoimmune Hepatitis usually does not have an immediate effect sufficient to avoid transplant (effect is long term)</a:t>
            </a:r>
          </a:p>
          <a:p>
            <a:pPr lvl="1"/>
            <a:r>
              <a:rPr lang="en-US" dirty="0"/>
              <a:t>Penicillin (and charcoal if early) in Amanita phalloides ingestion</a:t>
            </a:r>
          </a:p>
          <a:p>
            <a:pPr lvl="1"/>
            <a:r>
              <a:rPr lang="en-US" dirty="0"/>
              <a:t>Acyclovir is recommended but not well studied if related to HSV</a:t>
            </a:r>
          </a:p>
          <a:p>
            <a:pPr lvl="1"/>
            <a:r>
              <a:rPr lang="en-US" dirty="0"/>
              <a:t>PLEX to remove copper for Wilson’s disease. Does not usually have an effect fast enough to avoid transplant. Chelation doesn’t work</a:t>
            </a:r>
          </a:p>
        </p:txBody>
      </p:sp>
    </p:spTree>
    <p:extLst>
      <p:ext uri="{BB962C8B-B14F-4D97-AF65-F5344CB8AC3E}">
        <p14:creationId xmlns:p14="http://schemas.microsoft.com/office/powerpoint/2010/main" val="4091574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500E-E6EC-0945-A6FB-8FBE2B942415}"/>
              </a:ext>
            </a:extLst>
          </p:cNvPr>
          <p:cNvSpPr>
            <a:spLocks noGrp="1"/>
          </p:cNvSpPr>
          <p:nvPr>
            <p:ph type="title"/>
          </p:nvPr>
        </p:nvSpPr>
        <p:spPr/>
        <p:txBody>
          <a:bodyPr/>
          <a:lstStyle/>
          <a:p>
            <a:r>
              <a:rPr lang="en-US" dirty="0"/>
              <a:t>NAC in non-APAP ALF?</a:t>
            </a:r>
          </a:p>
        </p:txBody>
      </p:sp>
      <p:sp>
        <p:nvSpPr>
          <p:cNvPr id="3" name="Content Placeholder 2">
            <a:extLst>
              <a:ext uri="{FF2B5EF4-FFF2-40B4-BE49-F238E27FC236}">
                <a16:creationId xmlns:a16="http://schemas.microsoft.com/office/drawing/2014/main" id="{AE96F4A3-5EA8-3443-8D4F-E016BB654048}"/>
              </a:ext>
            </a:extLst>
          </p:cNvPr>
          <p:cNvSpPr>
            <a:spLocks noGrp="1"/>
          </p:cNvSpPr>
          <p:nvPr>
            <p:ph idx="1"/>
          </p:nvPr>
        </p:nvSpPr>
        <p:spPr/>
        <p:txBody>
          <a:bodyPr/>
          <a:lstStyle/>
          <a:p>
            <a:pPr marL="514350" indent="-514350">
              <a:buAutoNum type="arabicPeriod"/>
            </a:pPr>
            <a:r>
              <a:rPr lang="en-US" dirty="0"/>
              <a:t>Argument of uncertainty – has APAP truly been excluded?</a:t>
            </a:r>
          </a:p>
          <a:p>
            <a:pPr marL="514350" indent="-514350">
              <a:buAutoNum type="arabicPeriod"/>
            </a:pPr>
            <a:r>
              <a:rPr lang="en-US" dirty="0" err="1"/>
              <a:t>Obs</a:t>
            </a:r>
            <a:r>
              <a:rPr lang="en-US" dirty="0"/>
              <a:t> data and a Double blind RCT n=173 of NAC vs Placebo. </a:t>
            </a:r>
          </a:p>
          <a:p>
            <a:pPr lvl="1"/>
            <a:r>
              <a:rPr lang="en-US" dirty="0"/>
              <a:t>Primary endpoint mortality: no benefit</a:t>
            </a:r>
          </a:p>
          <a:p>
            <a:pPr lvl="1"/>
            <a:r>
              <a:rPr lang="en-US" dirty="0"/>
              <a:t>Secondary endpoint transplant-free survival: 40% (NAC) vs 27% (placebo)</a:t>
            </a:r>
          </a:p>
          <a:p>
            <a:pPr lvl="1"/>
            <a:r>
              <a:rPr lang="en-US" dirty="0"/>
              <a:t>Well tolerated</a:t>
            </a:r>
          </a:p>
        </p:txBody>
      </p:sp>
    </p:spTree>
    <p:extLst>
      <p:ext uri="{BB962C8B-B14F-4D97-AF65-F5344CB8AC3E}">
        <p14:creationId xmlns:p14="http://schemas.microsoft.com/office/powerpoint/2010/main" val="1943023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F71C29-1315-DB4C-B5D5-7E0BED4CC847}"/>
              </a:ext>
            </a:extLst>
          </p:cNvPr>
          <p:cNvPicPr>
            <a:picLocks noChangeAspect="1"/>
          </p:cNvPicPr>
          <p:nvPr/>
        </p:nvPicPr>
        <p:blipFill>
          <a:blip r:embed="rId3"/>
          <a:stretch>
            <a:fillRect/>
          </a:stretch>
        </p:blipFill>
        <p:spPr>
          <a:xfrm>
            <a:off x="7437017" y="2159454"/>
            <a:ext cx="4570498" cy="3427873"/>
          </a:xfrm>
          <a:prstGeom prst="rect">
            <a:avLst/>
          </a:prstGeom>
        </p:spPr>
      </p:pic>
      <p:sp>
        <p:nvSpPr>
          <p:cNvPr id="2" name="Title 1">
            <a:extLst>
              <a:ext uri="{FF2B5EF4-FFF2-40B4-BE49-F238E27FC236}">
                <a16:creationId xmlns:a16="http://schemas.microsoft.com/office/drawing/2014/main" id="{9C925A80-B982-7245-AC9B-124F7A7A6880}"/>
              </a:ext>
            </a:extLst>
          </p:cNvPr>
          <p:cNvSpPr>
            <a:spLocks noGrp="1"/>
          </p:cNvSpPr>
          <p:nvPr>
            <p:ph type="title"/>
          </p:nvPr>
        </p:nvSpPr>
        <p:spPr/>
        <p:txBody>
          <a:bodyPr/>
          <a:lstStyle/>
          <a:p>
            <a:r>
              <a:rPr lang="en-US" dirty="0"/>
              <a:t>Prognostication - labs</a:t>
            </a:r>
          </a:p>
        </p:txBody>
      </p:sp>
      <p:sp>
        <p:nvSpPr>
          <p:cNvPr id="3" name="Content Placeholder 2">
            <a:extLst>
              <a:ext uri="{FF2B5EF4-FFF2-40B4-BE49-F238E27FC236}">
                <a16:creationId xmlns:a16="http://schemas.microsoft.com/office/drawing/2014/main" id="{CE8B728C-C0FA-8B4C-BA81-D40C8029E830}"/>
              </a:ext>
            </a:extLst>
          </p:cNvPr>
          <p:cNvSpPr>
            <a:spLocks noGrp="1"/>
          </p:cNvSpPr>
          <p:nvPr>
            <p:ph idx="1"/>
          </p:nvPr>
        </p:nvSpPr>
        <p:spPr>
          <a:xfrm>
            <a:off x="510646" y="1491797"/>
            <a:ext cx="7580086" cy="4351338"/>
          </a:xfrm>
        </p:spPr>
        <p:txBody>
          <a:bodyPr>
            <a:normAutofit/>
          </a:bodyPr>
          <a:lstStyle/>
          <a:p>
            <a:r>
              <a:rPr lang="en-US" dirty="0"/>
              <a:t>After single acute hit: AST/ALT peak quick, then INR, then Bilirubin</a:t>
            </a:r>
          </a:p>
          <a:p>
            <a:r>
              <a:rPr lang="en-US" dirty="0"/>
              <a:t>Decreasing AST/ALT could be improvement, or decreased hepatocyte mass</a:t>
            </a:r>
          </a:p>
          <a:p>
            <a:pPr lvl="1"/>
            <a:r>
              <a:rPr lang="en-US" dirty="0"/>
              <a:t>In this case if </a:t>
            </a:r>
            <a:r>
              <a:rPr lang="en-US" dirty="0" err="1"/>
              <a:t>bili</a:t>
            </a:r>
            <a:r>
              <a:rPr lang="en-US" dirty="0"/>
              <a:t> and INR continue to increase for more than a day or two, argues toward the later</a:t>
            </a:r>
          </a:p>
          <a:p>
            <a:r>
              <a:rPr lang="en-US" dirty="0"/>
              <a:t>In APAP overdose - dropping phosphate level actually has good prognostic significance </a:t>
            </a:r>
          </a:p>
          <a:p>
            <a:pPr lvl="1"/>
            <a:r>
              <a:rPr lang="en-US" dirty="0"/>
              <a:t>Signifies </a:t>
            </a:r>
            <a:r>
              <a:rPr lang="en-US" dirty="0" err="1"/>
              <a:t>phos</a:t>
            </a:r>
            <a:r>
              <a:rPr lang="en-US" dirty="0"/>
              <a:t> moving into cells - possibly due to metabolic demands due to regenerating liver</a:t>
            </a:r>
          </a:p>
          <a:p>
            <a:endParaRPr lang="en-US" dirty="0"/>
          </a:p>
        </p:txBody>
      </p:sp>
    </p:spTree>
    <p:extLst>
      <p:ext uri="{BB962C8B-B14F-4D97-AF65-F5344CB8AC3E}">
        <p14:creationId xmlns:p14="http://schemas.microsoft.com/office/powerpoint/2010/main" val="630757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7A080-56AF-1541-B6C3-4E0D7714EEC3}"/>
              </a:ext>
            </a:extLst>
          </p:cNvPr>
          <p:cNvSpPr>
            <a:spLocks noGrp="1"/>
          </p:cNvSpPr>
          <p:nvPr>
            <p:ph type="title"/>
          </p:nvPr>
        </p:nvSpPr>
        <p:spPr/>
        <p:txBody>
          <a:bodyPr>
            <a:normAutofit fontScale="90000"/>
          </a:bodyPr>
          <a:lstStyle/>
          <a:p>
            <a:br>
              <a:rPr lang="en-US" dirty="0"/>
            </a:br>
            <a:br>
              <a:rPr lang="en-US" dirty="0"/>
            </a:br>
            <a:r>
              <a:rPr lang="en-US" dirty="0"/>
              <a:t>Etiology matters greatly</a:t>
            </a:r>
            <a:br>
              <a:rPr lang="en-US" dirty="0"/>
            </a:br>
            <a:br>
              <a:rPr lang="en-US" dirty="0"/>
            </a:br>
            <a:br>
              <a:rPr lang="en-US" dirty="0"/>
            </a:br>
            <a:endParaRPr lang="en-US" dirty="0"/>
          </a:p>
        </p:txBody>
      </p:sp>
      <p:pic>
        <p:nvPicPr>
          <p:cNvPr id="7" name="Picture 6" descr="Table&#10;&#10;Description automatically generated">
            <a:extLst>
              <a:ext uri="{FF2B5EF4-FFF2-40B4-BE49-F238E27FC236}">
                <a16:creationId xmlns:a16="http://schemas.microsoft.com/office/drawing/2014/main" id="{5D83E686-2AB8-A540-AD6B-2AB33EBC90DE}"/>
              </a:ext>
            </a:extLst>
          </p:cNvPr>
          <p:cNvPicPr>
            <a:picLocks noChangeAspect="1"/>
          </p:cNvPicPr>
          <p:nvPr/>
        </p:nvPicPr>
        <p:blipFill>
          <a:blip r:embed="rId3"/>
          <a:stretch>
            <a:fillRect/>
          </a:stretch>
        </p:blipFill>
        <p:spPr>
          <a:xfrm>
            <a:off x="838200" y="1372373"/>
            <a:ext cx="10956150" cy="5196449"/>
          </a:xfrm>
          <a:prstGeom prst="rect">
            <a:avLst/>
          </a:prstGeom>
        </p:spPr>
      </p:pic>
      <p:sp>
        <p:nvSpPr>
          <p:cNvPr id="6" name="Rectangle 5">
            <a:extLst>
              <a:ext uri="{FF2B5EF4-FFF2-40B4-BE49-F238E27FC236}">
                <a16:creationId xmlns:a16="http://schemas.microsoft.com/office/drawing/2014/main" id="{0883A5AA-EB09-4845-B7A6-A48381DBD6D0}"/>
              </a:ext>
            </a:extLst>
          </p:cNvPr>
          <p:cNvSpPr/>
          <p:nvPr/>
        </p:nvSpPr>
        <p:spPr>
          <a:xfrm>
            <a:off x="957263" y="4329113"/>
            <a:ext cx="10558462" cy="942975"/>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306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7A080-56AF-1541-B6C3-4E0D7714EEC3}"/>
              </a:ext>
            </a:extLst>
          </p:cNvPr>
          <p:cNvSpPr>
            <a:spLocks noGrp="1"/>
          </p:cNvSpPr>
          <p:nvPr>
            <p:ph type="title"/>
          </p:nvPr>
        </p:nvSpPr>
        <p:spPr/>
        <p:txBody>
          <a:bodyPr>
            <a:normAutofit fontScale="90000"/>
          </a:bodyPr>
          <a:lstStyle/>
          <a:p>
            <a:br>
              <a:rPr lang="en-US" dirty="0"/>
            </a:br>
            <a:br>
              <a:rPr lang="en-US" dirty="0"/>
            </a:br>
            <a:r>
              <a:rPr lang="en-US" dirty="0"/>
              <a:t>Etiology matters greatly</a:t>
            </a:r>
            <a:br>
              <a:rPr lang="en-US" dirty="0"/>
            </a:br>
            <a:br>
              <a:rPr lang="en-US" dirty="0"/>
            </a:br>
            <a:br>
              <a:rPr lang="en-US" dirty="0"/>
            </a:br>
            <a:endParaRPr lang="en-US" dirty="0"/>
          </a:p>
        </p:txBody>
      </p:sp>
      <p:pic>
        <p:nvPicPr>
          <p:cNvPr id="7" name="Picture 6" descr="Table&#10;&#10;Description automatically generated">
            <a:extLst>
              <a:ext uri="{FF2B5EF4-FFF2-40B4-BE49-F238E27FC236}">
                <a16:creationId xmlns:a16="http://schemas.microsoft.com/office/drawing/2014/main" id="{5D83E686-2AB8-A540-AD6B-2AB33EBC90DE}"/>
              </a:ext>
            </a:extLst>
          </p:cNvPr>
          <p:cNvPicPr>
            <a:picLocks noChangeAspect="1"/>
          </p:cNvPicPr>
          <p:nvPr/>
        </p:nvPicPr>
        <p:blipFill>
          <a:blip r:embed="rId3"/>
          <a:stretch>
            <a:fillRect/>
          </a:stretch>
        </p:blipFill>
        <p:spPr>
          <a:xfrm>
            <a:off x="838200" y="1372373"/>
            <a:ext cx="10956150" cy="5196449"/>
          </a:xfrm>
          <a:prstGeom prst="rect">
            <a:avLst/>
          </a:prstGeom>
        </p:spPr>
      </p:pic>
      <p:sp>
        <p:nvSpPr>
          <p:cNvPr id="6" name="Rectangle 5">
            <a:extLst>
              <a:ext uri="{FF2B5EF4-FFF2-40B4-BE49-F238E27FC236}">
                <a16:creationId xmlns:a16="http://schemas.microsoft.com/office/drawing/2014/main" id="{0883A5AA-EB09-4845-B7A6-A48381DBD6D0}"/>
              </a:ext>
            </a:extLst>
          </p:cNvPr>
          <p:cNvSpPr/>
          <p:nvPr/>
        </p:nvSpPr>
        <p:spPr>
          <a:xfrm>
            <a:off x="957263" y="4329113"/>
            <a:ext cx="10558462" cy="942975"/>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bar chart&#10;&#10;Description automatically generated">
            <a:extLst>
              <a:ext uri="{FF2B5EF4-FFF2-40B4-BE49-F238E27FC236}">
                <a16:creationId xmlns:a16="http://schemas.microsoft.com/office/drawing/2014/main" id="{CA1E0578-E9B4-B340-B09D-88C52E3C9C97}"/>
              </a:ext>
            </a:extLst>
          </p:cNvPr>
          <p:cNvPicPr>
            <a:picLocks noChangeAspect="1"/>
          </p:cNvPicPr>
          <p:nvPr/>
        </p:nvPicPr>
        <p:blipFill>
          <a:blip r:embed="rId4"/>
          <a:stretch>
            <a:fillRect/>
          </a:stretch>
        </p:blipFill>
        <p:spPr>
          <a:xfrm>
            <a:off x="3074487" y="1372373"/>
            <a:ext cx="6043026" cy="4987475"/>
          </a:xfrm>
          <a:prstGeom prst="rect">
            <a:avLst/>
          </a:prstGeom>
        </p:spPr>
      </p:pic>
    </p:spTree>
    <p:extLst>
      <p:ext uri="{BB962C8B-B14F-4D97-AF65-F5344CB8AC3E}">
        <p14:creationId xmlns:p14="http://schemas.microsoft.com/office/powerpoint/2010/main" val="342663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a:extLst>
              <a:ext uri="{FF2B5EF4-FFF2-40B4-BE49-F238E27FC236}">
                <a16:creationId xmlns:a16="http://schemas.microsoft.com/office/drawing/2014/main" id="{F4C9FD5E-5179-5F41-87AA-5019BDE0A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677" y="0"/>
            <a:ext cx="7058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622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3F86-4C0C-E84A-BE21-695CFF7F3B38}"/>
              </a:ext>
            </a:extLst>
          </p:cNvPr>
          <p:cNvSpPr>
            <a:spLocks noGrp="1"/>
          </p:cNvSpPr>
          <p:nvPr>
            <p:ph type="title"/>
          </p:nvPr>
        </p:nvSpPr>
        <p:spPr/>
        <p:txBody>
          <a:bodyPr/>
          <a:lstStyle/>
          <a:p>
            <a:r>
              <a:rPr lang="en-US" dirty="0"/>
              <a:t>Scores</a:t>
            </a:r>
          </a:p>
        </p:txBody>
      </p:sp>
      <p:sp>
        <p:nvSpPr>
          <p:cNvPr id="6" name="Content Placeholder 5">
            <a:extLst>
              <a:ext uri="{FF2B5EF4-FFF2-40B4-BE49-F238E27FC236}">
                <a16:creationId xmlns:a16="http://schemas.microsoft.com/office/drawing/2014/main" id="{8B40EF55-14E1-6544-93F8-C2D3551FE825}"/>
              </a:ext>
            </a:extLst>
          </p:cNvPr>
          <p:cNvSpPr>
            <a:spLocks noGrp="1"/>
          </p:cNvSpPr>
          <p:nvPr>
            <p:ph idx="1"/>
          </p:nvPr>
        </p:nvSpPr>
        <p:spPr>
          <a:xfrm>
            <a:off x="430798" y="1553365"/>
            <a:ext cx="5664200" cy="4351338"/>
          </a:xfrm>
        </p:spPr>
        <p:txBody>
          <a:bodyPr>
            <a:normAutofit fontScale="85000" lnSpcReduction="10000"/>
          </a:bodyPr>
          <a:lstStyle/>
          <a:p>
            <a:r>
              <a:rPr lang="en-US" dirty="0"/>
              <a:t>King’s College Criteria (1989): inaccurate in modern liver failure, especially when not induced by acetaminophen. Poor negative predictive value (many die without positive score)</a:t>
            </a:r>
          </a:p>
          <a:p>
            <a:endParaRPr lang="en-US" dirty="0"/>
          </a:p>
          <a:p>
            <a:r>
              <a:rPr lang="en-US" dirty="0"/>
              <a:t>MELD, though derived for cirrhosis, has some predictive value.</a:t>
            </a:r>
          </a:p>
          <a:p>
            <a:pPr lvl="1"/>
            <a:r>
              <a:rPr lang="en-US" dirty="0"/>
              <a:t>MELD 30.5 is cutoff for needing transplant</a:t>
            </a:r>
          </a:p>
          <a:p>
            <a:pPr lvl="1"/>
            <a:r>
              <a:rPr lang="en-US" dirty="0"/>
              <a:t>Not used for listing status:  ALF – Listed status 1 (“super-urgent”) due to high non-transplant mortality in 7d. 21d operative mortality rate is higher than cirrhosis, but then stabilizes. </a:t>
            </a:r>
          </a:p>
        </p:txBody>
      </p:sp>
      <p:pic>
        <p:nvPicPr>
          <p:cNvPr id="7" name="Picture 6" descr="Text&#10;&#10;Description automatically generated">
            <a:extLst>
              <a:ext uri="{FF2B5EF4-FFF2-40B4-BE49-F238E27FC236}">
                <a16:creationId xmlns:a16="http://schemas.microsoft.com/office/drawing/2014/main" id="{6C0C1465-91C5-FE44-A4E9-FBF254D799E5}"/>
              </a:ext>
            </a:extLst>
          </p:cNvPr>
          <p:cNvPicPr>
            <a:picLocks noChangeAspect="1"/>
          </p:cNvPicPr>
          <p:nvPr/>
        </p:nvPicPr>
        <p:blipFill>
          <a:blip r:embed="rId3"/>
          <a:stretch>
            <a:fillRect/>
          </a:stretch>
        </p:blipFill>
        <p:spPr>
          <a:xfrm>
            <a:off x="6946900" y="2527695"/>
            <a:ext cx="4406900" cy="1270000"/>
          </a:xfrm>
          <a:prstGeom prst="rect">
            <a:avLst/>
          </a:prstGeom>
        </p:spPr>
      </p:pic>
    </p:spTree>
    <p:extLst>
      <p:ext uri="{BB962C8B-B14F-4D97-AF65-F5344CB8AC3E}">
        <p14:creationId xmlns:p14="http://schemas.microsoft.com/office/powerpoint/2010/main" val="739686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7619-CD4D-944F-BD0C-8FF365050074}"/>
              </a:ext>
            </a:extLst>
          </p:cNvPr>
          <p:cNvSpPr>
            <a:spLocks noGrp="1"/>
          </p:cNvSpPr>
          <p:nvPr>
            <p:ph type="title"/>
          </p:nvPr>
        </p:nvSpPr>
        <p:spPr/>
        <p:txBody>
          <a:bodyPr/>
          <a:lstStyle/>
          <a:p>
            <a:r>
              <a:rPr lang="en-US" dirty="0"/>
              <a:t>Transplant for alcoholic hepatitis?</a:t>
            </a:r>
          </a:p>
        </p:txBody>
      </p:sp>
      <p:sp>
        <p:nvSpPr>
          <p:cNvPr id="3" name="Content Placeholder 2">
            <a:extLst>
              <a:ext uri="{FF2B5EF4-FFF2-40B4-BE49-F238E27FC236}">
                <a16:creationId xmlns:a16="http://schemas.microsoft.com/office/drawing/2014/main" id="{99504FC4-1C23-184A-88E8-0874FA18824A}"/>
              </a:ext>
            </a:extLst>
          </p:cNvPr>
          <p:cNvSpPr>
            <a:spLocks noGrp="1"/>
          </p:cNvSpPr>
          <p:nvPr>
            <p:ph idx="1"/>
          </p:nvPr>
        </p:nvSpPr>
        <p:spPr/>
        <p:txBody>
          <a:bodyPr>
            <a:normAutofit/>
          </a:bodyPr>
          <a:lstStyle/>
          <a:p>
            <a:r>
              <a:rPr lang="en-US" dirty="0"/>
              <a:t>1983 NIH consensus conference on Liver Transplant: consider only in patient judged likely to abstain, “only a small portion of patients expected to meet this criteria” =&gt; 6 month criteria</a:t>
            </a:r>
          </a:p>
          <a:p>
            <a:r>
              <a:rPr lang="en-US" dirty="0"/>
              <a:t>Increasing recognition that abstinence prediction inaccurate, relapse doesn’t cause graft failure often, AUD similar to other behavioral d/o</a:t>
            </a:r>
          </a:p>
          <a:p>
            <a:r>
              <a:rPr lang="en-US" dirty="0"/>
              <a:t>2011 Prospective study in France/Belgium: no prior decompensation, supportive family, commitment to abstinence – </a:t>
            </a:r>
          </a:p>
          <a:p>
            <a:pPr lvl="1"/>
            <a:r>
              <a:rPr lang="en-US" dirty="0"/>
              <a:t>Survival 77% in transplanted group, 23% in non-transplanted matched pts</a:t>
            </a:r>
          </a:p>
          <a:p>
            <a:pPr lvl="1"/>
            <a:r>
              <a:rPr lang="en-US" dirty="0"/>
              <a:t>15% relapse rate for alcohol use (10% harmful)</a:t>
            </a:r>
          </a:p>
          <a:p>
            <a:r>
              <a:rPr lang="en-US" dirty="0"/>
              <a:t>Immediately std of care in Europe, adoption in US slower</a:t>
            </a:r>
          </a:p>
        </p:txBody>
      </p:sp>
    </p:spTree>
    <p:extLst>
      <p:ext uri="{BB962C8B-B14F-4D97-AF65-F5344CB8AC3E}">
        <p14:creationId xmlns:p14="http://schemas.microsoft.com/office/powerpoint/2010/main" val="2627120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D4F2E5AA-6928-7B46-83F5-C34B6813060A}"/>
              </a:ext>
            </a:extLst>
          </p:cNvPr>
          <p:cNvPicPr>
            <a:picLocks noChangeAspect="1"/>
          </p:cNvPicPr>
          <p:nvPr/>
        </p:nvPicPr>
        <p:blipFill>
          <a:blip r:embed="rId3"/>
          <a:stretch>
            <a:fillRect/>
          </a:stretch>
        </p:blipFill>
        <p:spPr>
          <a:xfrm>
            <a:off x="622300" y="3833000"/>
            <a:ext cx="5473700" cy="2870200"/>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3E4B7455-40EB-0B49-A227-48C6066B4D8A}"/>
              </a:ext>
            </a:extLst>
          </p:cNvPr>
          <p:cNvPicPr>
            <a:picLocks noChangeAspect="1"/>
          </p:cNvPicPr>
          <p:nvPr/>
        </p:nvPicPr>
        <p:blipFill>
          <a:blip r:embed="rId4"/>
          <a:stretch>
            <a:fillRect/>
          </a:stretch>
        </p:blipFill>
        <p:spPr>
          <a:xfrm>
            <a:off x="6598586" y="3579000"/>
            <a:ext cx="5422900" cy="3124200"/>
          </a:xfrm>
          <a:prstGeom prst="rect">
            <a:avLst/>
          </a:prstGeom>
        </p:spPr>
      </p:pic>
      <p:pic>
        <p:nvPicPr>
          <p:cNvPr id="11" name="Picture 10" descr="Table&#10;&#10;Description automatically generated with medium confidence">
            <a:extLst>
              <a:ext uri="{FF2B5EF4-FFF2-40B4-BE49-F238E27FC236}">
                <a16:creationId xmlns:a16="http://schemas.microsoft.com/office/drawing/2014/main" id="{65BC0D6D-9A95-1C43-862E-090F980C4043}"/>
              </a:ext>
            </a:extLst>
          </p:cNvPr>
          <p:cNvPicPr>
            <a:picLocks noChangeAspect="1"/>
          </p:cNvPicPr>
          <p:nvPr/>
        </p:nvPicPr>
        <p:blipFill>
          <a:blip r:embed="rId5"/>
          <a:stretch>
            <a:fillRect/>
          </a:stretch>
        </p:blipFill>
        <p:spPr>
          <a:xfrm>
            <a:off x="1428750" y="2143900"/>
            <a:ext cx="9232900" cy="1854200"/>
          </a:xfrm>
          <a:prstGeom prst="rect">
            <a:avLst/>
          </a:prstGeom>
        </p:spPr>
      </p:pic>
      <p:pic>
        <p:nvPicPr>
          <p:cNvPr id="15" name="Content Placeholder 14" descr="Graphical user interface, application&#10;&#10;Description automatically generated">
            <a:extLst>
              <a:ext uri="{FF2B5EF4-FFF2-40B4-BE49-F238E27FC236}">
                <a16:creationId xmlns:a16="http://schemas.microsoft.com/office/drawing/2014/main" id="{9003D67C-361E-D040-AB83-4451C6966828}"/>
              </a:ext>
            </a:extLst>
          </p:cNvPr>
          <p:cNvPicPr>
            <a:picLocks noGrp="1" noChangeAspect="1"/>
          </p:cNvPicPr>
          <p:nvPr>
            <p:ph idx="1"/>
          </p:nvPr>
        </p:nvPicPr>
        <p:blipFill>
          <a:blip r:embed="rId6"/>
          <a:stretch>
            <a:fillRect/>
          </a:stretch>
        </p:blipFill>
        <p:spPr>
          <a:xfrm>
            <a:off x="1506736" y="0"/>
            <a:ext cx="9131300" cy="2222500"/>
          </a:xfrm>
        </p:spPr>
      </p:pic>
    </p:spTree>
    <p:extLst>
      <p:ext uri="{BB962C8B-B14F-4D97-AF65-F5344CB8AC3E}">
        <p14:creationId xmlns:p14="http://schemas.microsoft.com/office/powerpoint/2010/main" val="425566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5ECA-B389-F94E-A182-5D4D7BB4402B}"/>
              </a:ext>
            </a:extLst>
          </p:cNvPr>
          <p:cNvSpPr>
            <a:spLocks noGrp="1"/>
          </p:cNvSpPr>
          <p:nvPr>
            <p:ph type="title"/>
          </p:nvPr>
        </p:nvSpPr>
        <p:spPr/>
        <p:txBody>
          <a:bodyPr/>
          <a:lstStyle/>
          <a:p>
            <a:r>
              <a:rPr lang="en-US" dirty="0"/>
              <a:t>Takeaways – Acute Liver Failure</a:t>
            </a:r>
          </a:p>
        </p:txBody>
      </p:sp>
      <p:sp>
        <p:nvSpPr>
          <p:cNvPr id="3" name="Content Placeholder 2">
            <a:extLst>
              <a:ext uri="{FF2B5EF4-FFF2-40B4-BE49-F238E27FC236}">
                <a16:creationId xmlns:a16="http://schemas.microsoft.com/office/drawing/2014/main" id="{AE4E57A0-E351-194F-8313-7C23F41933A8}"/>
              </a:ext>
            </a:extLst>
          </p:cNvPr>
          <p:cNvSpPr>
            <a:spLocks noGrp="1"/>
          </p:cNvSpPr>
          <p:nvPr>
            <p:ph idx="1"/>
          </p:nvPr>
        </p:nvSpPr>
        <p:spPr/>
        <p:txBody>
          <a:bodyPr/>
          <a:lstStyle/>
          <a:p>
            <a:r>
              <a:rPr lang="en-US" dirty="0"/>
              <a:t>AST/ALT 10x ULN, INR over 1.5, and </a:t>
            </a:r>
            <a:r>
              <a:rPr lang="en-US" dirty="0">
                <a:solidFill>
                  <a:srgbClr val="FF0000"/>
                </a:solidFill>
              </a:rPr>
              <a:t>HE =&gt; ALF, much worse prognosis </a:t>
            </a:r>
            <a:r>
              <a:rPr lang="en-US" dirty="0"/>
              <a:t>than no HE</a:t>
            </a:r>
          </a:p>
          <a:p>
            <a:r>
              <a:rPr lang="en-US" dirty="0">
                <a:solidFill>
                  <a:srgbClr val="FF0000"/>
                </a:solidFill>
              </a:rPr>
              <a:t>Test for common causes first. </a:t>
            </a:r>
            <a:r>
              <a:rPr lang="en-US" dirty="0"/>
              <a:t>Only test for Wilson’s if low </a:t>
            </a:r>
            <a:r>
              <a:rPr lang="en-US" dirty="0" err="1"/>
              <a:t>AP:Bili</a:t>
            </a:r>
            <a:r>
              <a:rPr lang="en-US" dirty="0"/>
              <a:t> ratio, high AST:ALT ratio and right demographic. Do not test for NASH, HCV, A1AT, PBC (anti-</a:t>
            </a:r>
            <a:r>
              <a:rPr lang="en-US" dirty="0" err="1"/>
              <a:t>mito</a:t>
            </a:r>
            <a:r>
              <a:rPr lang="en-US" dirty="0"/>
              <a:t>), </a:t>
            </a:r>
            <a:r>
              <a:rPr lang="en-US" dirty="0" err="1"/>
              <a:t>Hemochrom</a:t>
            </a:r>
            <a:r>
              <a:rPr lang="en-US" dirty="0"/>
              <a:t>.</a:t>
            </a:r>
          </a:p>
          <a:p>
            <a:r>
              <a:rPr lang="en-US" dirty="0">
                <a:solidFill>
                  <a:srgbClr val="FF0000"/>
                </a:solidFill>
              </a:rPr>
              <a:t>Do not treat INR as a coagulation test in ALF. </a:t>
            </a:r>
            <a:endParaRPr lang="en-US" dirty="0"/>
          </a:p>
          <a:p>
            <a:r>
              <a:rPr lang="en-US" dirty="0"/>
              <a:t>Check ammonia – if </a:t>
            </a:r>
            <a:r>
              <a:rPr lang="en-US" dirty="0">
                <a:solidFill>
                  <a:srgbClr val="FF0000"/>
                </a:solidFill>
              </a:rPr>
              <a:t>over 150</a:t>
            </a:r>
            <a:r>
              <a:rPr lang="en-US" dirty="0"/>
              <a:t>, consider CRRT and transplant listing. </a:t>
            </a:r>
          </a:p>
          <a:p>
            <a:r>
              <a:rPr lang="en-US" dirty="0"/>
              <a:t>Manage ICP aggressively in grade 3 and 4 HE</a:t>
            </a:r>
          </a:p>
          <a:p>
            <a:r>
              <a:rPr lang="en-US" dirty="0"/>
              <a:t>AST/ALT decreasing, Bili and INR continue to increase = badness</a:t>
            </a:r>
          </a:p>
        </p:txBody>
      </p:sp>
    </p:spTree>
    <p:extLst>
      <p:ext uri="{BB962C8B-B14F-4D97-AF65-F5344CB8AC3E}">
        <p14:creationId xmlns:p14="http://schemas.microsoft.com/office/powerpoint/2010/main" val="364278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a:extLst>
              <a:ext uri="{FF2B5EF4-FFF2-40B4-BE49-F238E27FC236}">
                <a16:creationId xmlns:a16="http://schemas.microsoft.com/office/drawing/2014/main" id="{A89A9674-2DB8-5F4E-8346-51663207C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0"/>
            <a:ext cx="107172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mammal, coat&#10;&#10;Description automatically generated">
            <a:extLst>
              <a:ext uri="{FF2B5EF4-FFF2-40B4-BE49-F238E27FC236}">
                <a16:creationId xmlns:a16="http://schemas.microsoft.com/office/drawing/2014/main" id="{0EBA8A8E-22DE-FC42-AC6B-8596C8398C2B}"/>
              </a:ext>
            </a:extLst>
          </p:cNvPr>
          <p:cNvPicPr>
            <a:picLocks noChangeAspect="1"/>
          </p:cNvPicPr>
          <p:nvPr/>
        </p:nvPicPr>
        <p:blipFill>
          <a:blip r:embed="rId4"/>
          <a:stretch>
            <a:fillRect/>
          </a:stretch>
        </p:blipFill>
        <p:spPr>
          <a:xfrm>
            <a:off x="10889243" y="4271963"/>
            <a:ext cx="1502782" cy="2586037"/>
          </a:xfrm>
          <a:prstGeom prst="rect">
            <a:avLst/>
          </a:prstGeom>
        </p:spPr>
      </p:pic>
    </p:spTree>
    <p:extLst>
      <p:ext uri="{BB962C8B-B14F-4D97-AF65-F5344CB8AC3E}">
        <p14:creationId xmlns:p14="http://schemas.microsoft.com/office/powerpoint/2010/main" val="384362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D1F1-AD11-F042-BBC8-C33E5C151F80}"/>
              </a:ext>
            </a:extLst>
          </p:cNvPr>
          <p:cNvSpPr>
            <a:spLocks noGrp="1"/>
          </p:cNvSpPr>
          <p:nvPr>
            <p:ph type="title"/>
          </p:nvPr>
        </p:nvSpPr>
        <p:spPr/>
        <p:txBody>
          <a:bodyPr/>
          <a:lstStyle/>
          <a:p>
            <a:r>
              <a:rPr lang="en-US" dirty="0"/>
              <a:t>Roadmap – Acute Liver Failure</a:t>
            </a:r>
          </a:p>
        </p:txBody>
      </p:sp>
      <p:sp>
        <p:nvSpPr>
          <p:cNvPr id="3" name="Content Placeholder 2">
            <a:extLst>
              <a:ext uri="{FF2B5EF4-FFF2-40B4-BE49-F238E27FC236}">
                <a16:creationId xmlns:a16="http://schemas.microsoft.com/office/drawing/2014/main" id="{6627E19B-8690-AF47-82CC-21846FFABD94}"/>
              </a:ext>
            </a:extLst>
          </p:cNvPr>
          <p:cNvSpPr>
            <a:spLocks noGrp="1"/>
          </p:cNvSpPr>
          <p:nvPr>
            <p:ph idx="1"/>
          </p:nvPr>
        </p:nvSpPr>
        <p:spPr/>
        <p:txBody>
          <a:bodyPr/>
          <a:lstStyle/>
          <a:p>
            <a:r>
              <a:rPr lang="en-US" dirty="0"/>
              <a:t>Definition</a:t>
            </a:r>
          </a:p>
          <a:p>
            <a:r>
              <a:rPr lang="en-US" dirty="0"/>
              <a:t>Workup</a:t>
            </a:r>
          </a:p>
          <a:p>
            <a:r>
              <a:rPr lang="en-US" dirty="0"/>
              <a:t>Complications</a:t>
            </a:r>
          </a:p>
          <a:p>
            <a:r>
              <a:rPr lang="en-US" dirty="0"/>
              <a:t>Treatment</a:t>
            </a:r>
          </a:p>
          <a:p>
            <a:r>
              <a:rPr lang="en-US" dirty="0"/>
              <a:t>Prognostication</a:t>
            </a:r>
          </a:p>
        </p:txBody>
      </p:sp>
    </p:spTree>
    <p:extLst>
      <p:ext uri="{BB962C8B-B14F-4D97-AF65-F5344CB8AC3E}">
        <p14:creationId xmlns:p14="http://schemas.microsoft.com/office/powerpoint/2010/main" val="281914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3250-25DB-1749-92C3-0E14FA4B4015}"/>
              </a:ext>
            </a:extLst>
          </p:cNvPr>
          <p:cNvSpPr>
            <a:spLocks noGrp="1"/>
          </p:cNvSpPr>
          <p:nvPr>
            <p:ph type="title"/>
          </p:nvPr>
        </p:nvSpPr>
        <p:spPr/>
        <p:txBody>
          <a:bodyPr/>
          <a:lstStyle/>
          <a:p>
            <a:endParaRPr lang="en-US" dirty="0"/>
          </a:p>
        </p:txBody>
      </p:sp>
      <p:pic>
        <p:nvPicPr>
          <p:cNvPr id="11" name="Content Placeholder 10" descr="Graphical user interface, text, application&#10;&#10;Description automatically generated">
            <a:extLst>
              <a:ext uri="{FF2B5EF4-FFF2-40B4-BE49-F238E27FC236}">
                <a16:creationId xmlns:a16="http://schemas.microsoft.com/office/drawing/2014/main" id="{E80255DB-F967-154B-A1B4-7DBD7470C905}"/>
              </a:ext>
            </a:extLst>
          </p:cNvPr>
          <p:cNvPicPr>
            <a:picLocks noGrp="1" noChangeAspect="1"/>
          </p:cNvPicPr>
          <p:nvPr>
            <p:ph idx="1"/>
          </p:nvPr>
        </p:nvPicPr>
        <p:blipFill>
          <a:blip r:embed="rId3"/>
          <a:stretch>
            <a:fillRect/>
          </a:stretch>
        </p:blipFill>
        <p:spPr>
          <a:xfrm>
            <a:off x="239486" y="200366"/>
            <a:ext cx="7878064" cy="3385797"/>
          </a:xfrm>
        </p:spPr>
      </p:pic>
      <p:sp>
        <p:nvSpPr>
          <p:cNvPr id="18" name="Content Placeholder 2">
            <a:extLst>
              <a:ext uri="{FF2B5EF4-FFF2-40B4-BE49-F238E27FC236}">
                <a16:creationId xmlns:a16="http://schemas.microsoft.com/office/drawing/2014/main" id="{33028690-ED83-D449-B519-5B26C4ACD494}"/>
              </a:ext>
            </a:extLst>
          </p:cNvPr>
          <p:cNvSpPr txBox="1">
            <a:spLocks/>
          </p:cNvSpPr>
          <p:nvPr/>
        </p:nvSpPr>
        <p:spPr>
          <a:xfrm>
            <a:off x="128588" y="3836806"/>
            <a:ext cx="3157537" cy="1925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**contrast to 2011 AASLD Acute Liver Failure Guideline</a:t>
            </a:r>
          </a:p>
        </p:txBody>
      </p:sp>
      <p:pic>
        <p:nvPicPr>
          <p:cNvPr id="20" name="Picture 19" descr="Graphical user interface, text, application&#10;&#10;Description automatically generated">
            <a:extLst>
              <a:ext uri="{FF2B5EF4-FFF2-40B4-BE49-F238E27FC236}">
                <a16:creationId xmlns:a16="http://schemas.microsoft.com/office/drawing/2014/main" id="{B8CA2F68-14F1-FA4D-9D77-B2E9743A1E84}"/>
              </a:ext>
            </a:extLst>
          </p:cNvPr>
          <p:cNvPicPr>
            <a:picLocks noChangeAspect="1"/>
          </p:cNvPicPr>
          <p:nvPr/>
        </p:nvPicPr>
        <p:blipFill>
          <a:blip r:embed="rId4"/>
          <a:stretch>
            <a:fillRect/>
          </a:stretch>
        </p:blipFill>
        <p:spPr>
          <a:xfrm>
            <a:off x="3465608" y="2425640"/>
            <a:ext cx="8726392" cy="2006720"/>
          </a:xfrm>
          <a:prstGeom prst="rect">
            <a:avLst/>
          </a:prstGeom>
        </p:spPr>
      </p:pic>
      <p:pic>
        <p:nvPicPr>
          <p:cNvPr id="17" name="Picture 16" descr="Graphical user interface, text&#10;&#10;Description automatically generated">
            <a:extLst>
              <a:ext uri="{FF2B5EF4-FFF2-40B4-BE49-F238E27FC236}">
                <a16:creationId xmlns:a16="http://schemas.microsoft.com/office/drawing/2014/main" id="{D4B23F43-15B7-E149-B9DF-9D7FD60EC2EE}"/>
              </a:ext>
            </a:extLst>
          </p:cNvPr>
          <p:cNvPicPr>
            <a:picLocks noChangeAspect="1"/>
          </p:cNvPicPr>
          <p:nvPr/>
        </p:nvPicPr>
        <p:blipFill>
          <a:blip r:embed="rId5"/>
          <a:stretch>
            <a:fillRect/>
          </a:stretch>
        </p:blipFill>
        <p:spPr>
          <a:xfrm>
            <a:off x="5042126" y="3586163"/>
            <a:ext cx="7021286" cy="3203214"/>
          </a:xfrm>
          <a:prstGeom prst="rect">
            <a:avLst/>
          </a:prstGeom>
        </p:spPr>
      </p:pic>
    </p:spTree>
    <p:extLst>
      <p:ext uri="{BB962C8B-B14F-4D97-AF65-F5344CB8AC3E}">
        <p14:creationId xmlns:p14="http://schemas.microsoft.com/office/powerpoint/2010/main" val="235820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with medium confidence">
            <a:extLst>
              <a:ext uri="{FF2B5EF4-FFF2-40B4-BE49-F238E27FC236}">
                <a16:creationId xmlns:a16="http://schemas.microsoft.com/office/drawing/2014/main" id="{AAFFB930-754E-4D45-A9C2-DB357C9F2C47}"/>
              </a:ext>
            </a:extLst>
          </p:cNvPr>
          <p:cNvPicPr>
            <a:picLocks noGrp="1" noChangeAspect="1"/>
          </p:cNvPicPr>
          <p:nvPr>
            <p:ph idx="1"/>
          </p:nvPr>
        </p:nvPicPr>
        <p:blipFill>
          <a:blip r:embed="rId2"/>
          <a:stretch>
            <a:fillRect/>
          </a:stretch>
        </p:blipFill>
        <p:spPr>
          <a:xfrm>
            <a:off x="1498078" y="229053"/>
            <a:ext cx="9195844" cy="6628947"/>
          </a:xfrm>
        </p:spPr>
      </p:pic>
      <p:sp>
        <p:nvSpPr>
          <p:cNvPr id="6" name="Rectangle 5">
            <a:extLst>
              <a:ext uri="{FF2B5EF4-FFF2-40B4-BE49-F238E27FC236}">
                <a16:creationId xmlns:a16="http://schemas.microsoft.com/office/drawing/2014/main" id="{CE0177E1-A2CF-9345-AE0E-7D844379704D}"/>
              </a:ext>
            </a:extLst>
          </p:cNvPr>
          <p:cNvSpPr/>
          <p:nvPr/>
        </p:nvSpPr>
        <p:spPr>
          <a:xfrm>
            <a:off x="8985701" y="551543"/>
            <a:ext cx="1625600" cy="6168571"/>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297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4A00E-3289-B149-B5FA-CCF0BB877E5E}"/>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1BC751D5-AF66-9A4A-AEBF-7FEE0E1CCAA6}"/>
              </a:ext>
            </a:extLst>
          </p:cNvPr>
          <p:cNvSpPr>
            <a:spLocks noGrp="1"/>
          </p:cNvSpPr>
          <p:nvPr>
            <p:ph idx="1"/>
          </p:nvPr>
        </p:nvSpPr>
        <p:spPr/>
        <p:txBody>
          <a:bodyPr/>
          <a:lstStyle/>
          <a:p>
            <a:r>
              <a:rPr lang="en-US" dirty="0"/>
              <a:t>55F with a history of T1DM presents due to jaundice.</a:t>
            </a:r>
          </a:p>
          <a:p>
            <a:r>
              <a:rPr lang="en-US" dirty="0"/>
              <a:t>She has no history of liver disease. </a:t>
            </a:r>
          </a:p>
          <a:p>
            <a:r>
              <a:rPr lang="en-US" dirty="0"/>
              <a:t>Drinks occasionally. BMI 27. </a:t>
            </a:r>
          </a:p>
          <a:p>
            <a:r>
              <a:rPr lang="en-US" dirty="0"/>
              <a:t>On exam, she is lucid. No sleep disturbance reported</a:t>
            </a:r>
          </a:p>
          <a:p>
            <a:r>
              <a:rPr lang="en-US" dirty="0"/>
              <a:t>AST/ALT 3k. INR 2.1. </a:t>
            </a:r>
            <a:r>
              <a:rPr lang="en-US" dirty="0" err="1"/>
              <a:t>Alk</a:t>
            </a:r>
            <a:r>
              <a:rPr lang="en-US" dirty="0"/>
              <a:t> </a:t>
            </a:r>
            <a:r>
              <a:rPr lang="en-US" dirty="0" err="1"/>
              <a:t>phos</a:t>
            </a:r>
            <a:r>
              <a:rPr lang="en-US" dirty="0"/>
              <a:t> 200, Bili 15 </a:t>
            </a:r>
          </a:p>
          <a:p>
            <a:r>
              <a:rPr lang="en-US" dirty="0"/>
              <a:t>US not suggestive of cirrhosis</a:t>
            </a:r>
          </a:p>
          <a:p>
            <a:endParaRPr lang="en-US" dirty="0"/>
          </a:p>
          <a:p>
            <a:pPr marL="0" indent="0">
              <a:buNone/>
            </a:pPr>
            <a:r>
              <a:rPr lang="en-US" dirty="0"/>
              <a:t>Is this acute liver failure? </a:t>
            </a:r>
          </a:p>
        </p:txBody>
      </p:sp>
    </p:spTree>
    <p:extLst>
      <p:ext uri="{BB962C8B-B14F-4D97-AF65-F5344CB8AC3E}">
        <p14:creationId xmlns:p14="http://schemas.microsoft.com/office/powerpoint/2010/main" val="532208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3646</TotalTime>
  <Words>3357</Words>
  <Application>Microsoft Macintosh PowerPoint</Application>
  <PresentationFormat>Widescreen</PresentationFormat>
  <Paragraphs>335</Paragraphs>
  <Slides>43</Slides>
  <Notes>35</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Acute Liver Failure</vt:lpstr>
      <vt:lpstr>Acute Liver Failure</vt:lpstr>
      <vt:lpstr>What organs don’t have temporary extracorporeal support options?  Source: Elliot Trapper, U Mich Hepatology </vt:lpstr>
      <vt:lpstr>PowerPoint Presentation</vt:lpstr>
      <vt:lpstr>PowerPoint Presentation</vt:lpstr>
      <vt:lpstr>Roadmap – Acute Liver Failure</vt:lpstr>
      <vt:lpstr>PowerPoint Presentation</vt:lpstr>
      <vt:lpstr>PowerPoint Presentation</vt:lpstr>
      <vt:lpstr>Case</vt:lpstr>
      <vt:lpstr>Definition</vt:lpstr>
      <vt:lpstr>Definition – Acute Liver Failure </vt:lpstr>
      <vt:lpstr>Why define based on HE?</vt:lpstr>
      <vt:lpstr>PowerPoint Presentation</vt:lpstr>
      <vt:lpstr>PowerPoint Presentation</vt:lpstr>
      <vt:lpstr>  Lots of data comes from the US Adult Acute Liver Failure Study Group Registry   </vt:lpstr>
      <vt:lpstr>Case</vt:lpstr>
      <vt:lpstr>Testing strategy: </vt:lpstr>
      <vt:lpstr>Testing strategy: </vt:lpstr>
      <vt:lpstr>PowerPoint Presentation</vt:lpstr>
      <vt:lpstr>Who should be test for Wilson’s and How?</vt:lpstr>
      <vt:lpstr>Side note: when do patients need a biopsy?</vt:lpstr>
      <vt:lpstr>Steroids for alc hep?</vt:lpstr>
      <vt:lpstr>Case</vt:lpstr>
      <vt:lpstr>Sources of mortality </vt:lpstr>
      <vt:lpstr>Coagulation</vt:lpstr>
      <vt:lpstr>Case</vt:lpstr>
      <vt:lpstr>Hepatic Encephalopathy</vt:lpstr>
      <vt:lpstr>Lactulose, Rifaximin, Nutrition …?</vt:lpstr>
      <vt:lpstr>Should you check an ammonia? </vt:lpstr>
      <vt:lpstr>ICP Assessment</vt:lpstr>
      <vt:lpstr>PowerPoint Presentation</vt:lpstr>
      <vt:lpstr>ICP Management</vt:lpstr>
      <vt:lpstr>Hypotension due to low SVR</vt:lpstr>
      <vt:lpstr>Case</vt:lpstr>
      <vt:lpstr>ALF Treatment – the forest-level view</vt:lpstr>
      <vt:lpstr>NAC in non-APAP ALF?</vt:lpstr>
      <vt:lpstr>Prognostication - labs</vt:lpstr>
      <vt:lpstr>  Etiology matters greatly   </vt:lpstr>
      <vt:lpstr>  Etiology matters greatly   </vt:lpstr>
      <vt:lpstr>Scores</vt:lpstr>
      <vt:lpstr>Transplant for alcoholic hepatitis?</vt:lpstr>
      <vt:lpstr>PowerPoint Presentation</vt:lpstr>
      <vt:lpstr>Takeaways – Acute Liver Failure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Liver Failure</dc:title>
  <dc:creator>BRIAN LOCKE</dc:creator>
  <cp:lastModifiedBy>BRIAN LOCKE</cp:lastModifiedBy>
  <cp:revision>46</cp:revision>
  <dcterms:created xsi:type="dcterms:W3CDTF">2021-04-25T05:50:46Z</dcterms:created>
  <dcterms:modified xsi:type="dcterms:W3CDTF">2021-04-28T05:24:05Z</dcterms:modified>
</cp:coreProperties>
</file>